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Lst>
  <p:sldSz cx="18288000" cy="10287000"/>
  <p:notesSz cx="6858000" cy="9144000"/>
  <p:embeddedFontLst>
    <p:embeddedFont>
      <p:font typeface="Nunito" charset="1" panose="00000500000000000000"/>
      <p:regular r:id="rId6"/>
    </p:embeddedFont>
    <p:embeddedFont>
      <p:font typeface="Nunito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Nunito Light" charset="1" panose="00000400000000000000"/>
      <p:regular r:id="rId12"/>
    </p:embeddedFont>
    <p:embeddedFont>
      <p:font typeface="Teko Bold" charset="1" panose="02000000000000000000"/>
      <p:regular r:id="rId13"/>
    </p:embeddedFont>
    <p:embeddedFont>
      <p:font typeface="Poppins Medium" charset="1" panose="00000600000000000000"/>
      <p:regular r:id="rId14"/>
    </p:embeddedFont>
    <p:embeddedFont>
      <p:font typeface="Poppins Medium Bold" charset="1" panose="00000700000000000000"/>
      <p:regular r:id="rId15"/>
    </p:embeddedFont>
    <p:embeddedFont>
      <p:font typeface="Poppins Medium Italics" charset="1" panose="00000600000000000000"/>
      <p:regular r:id="rId16"/>
    </p:embeddedFont>
    <p:embeddedFont>
      <p:font typeface="Poppins Medium Bold Italics" charset="1" panose="000007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Nunito Bold" charset="1" panose="00000000000000000000"/>
      <p:regular r:id="rId22"/>
    </p:embeddedFont>
    <p:embeddedFont>
      <p:font typeface="Nunito Bold Bold" charset="1" panose="00000000000000000000"/>
      <p:regular r:id="rId23"/>
    </p:embeddedFont>
    <p:embeddedFont>
      <p:font typeface="Nunito Bold Italics" charset="1" panose="00000000000000000000"/>
      <p:regular r:id="rId24"/>
    </p:embeddedFont>
    <p:embeddedFont>
      <p:font typeface="Nunito Bold Bold Italics" charset="1" panose="000000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Canva Sans Italics" charset="1" panose="020B0503030501040103"/>
      <p:regular r:id="rId28"/>
    </p:embeddedFont>
    <p:embeddedFont>
      <p:font typeface="Canva Sans Bold Italics"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4.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grpSp>
        <p:nvGrpSpPr>
          <p:cNvPr name="Group 2" id="2"/>
          <p:cNvGrpSpPr/>
          <p:nvPr/>
        </p:nvGrpSpPr>
        <p:grpSpPr>
          <a:xfrm rot="0">
            <a:off x="9782717" y="7131377"/>
            <a:ext cx="2926462" cy="29264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32339" y="5938611"/>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773078" y="561036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154080" y="5143500"/>
            <a:ext cx="4943946" cy="1248595"/>
            <a:chOff x="0" y="0"/>
            <a:chExt cx="1609185" cy="406400"/>
          </a:xfrm>
        </p:grpSpPr>
        <p:sp>
          <p:nvSpPr>
            <p:cNvPr name="Freeform 10" id="10"/>
            <p:cNvSpPr/>
            <p:nvPr/>
          </p:nvSpPr>
          <p:spPr>
            <a:xfrm flipH="false" flipV="false" rot="0">
              <a:off x="0" y="0"/>
              <a:ext cx="1609185" cy="406400"/>
            </a:xfrm>
            <a:custGeom>
              <a:avLst/>
              <a:gdLst/>
              <a:ahLst/>
              <a:cxnLst/>
              <a:rect r="r" b="b" t="t" l="l"/>
              <a:pathLst>
                <a:path h="406400" w="1609185">
                  <a:moveTo>
                    <a:pt x="1405985" y="0"/>
                  </a:moveTo>
                  <a:cubicBezTo>
                    <a:pt x="1518209" y="0"/>
                    <a:pt x="1609185" y="90976"/>
                    <a:pt x="1609185" y="203200"/>
                  </a:cubicBezTo>
                  <a:cubicBezTo>
                    <a:pt x="1609185" y="315424"/>
                    <a:pt x="1518209" y="406400"/>
                    <a:pt x="1405985" y="406400"/>
                  </a:cubicBezTo>
                  <a:lnTo>
                    <a:pt x="203200" y="406400"/>
                  </a:lnTo>
                  <a:cubicBezTo>
                    <a:pt x="90976" y="406400"/>
                    <a:pt x="0" y="315424"/>
                    <a:pt x="0" y="203200"/>
                  </a:cubicBezTo>
                  <a:cubicBezTo>
                    <a:pt x="0" y="90976"/>
                    <a:pt x="90976" y="0"/>
                    <a:pt x="203200" y="0"/>
                  </a:cubicBezTo>
                  <a:close/>
                </a:path>
              </a:pathLst>
            </a:custGeom>
            <a:solidFill>
              <a:srgbClr val="12294E"/>
            </a:solidFill>
          </p:spPr>
        </p:sp>
        <p:sp>
          <p:nvSpPr>
            <p:cNvPr name="TextBox 11" id="11"/>
            <p:cNvSpPr txBox="true"/>
            <p:nvPr/>
          </p:nvSpPr>
          <p:spPr>
            <a:xfrm>
              <a:off x="0" y="-47625"/>
              <a:ext cx="1609185" cy="454025"/>
            </a:xfrm>
            <a:prstGeom prst="rect">
              <a:avLst/>
            </a:prstGeom>
          </p:spPr>
          <p:txBody>
            <a:bodyPr anchor="ctr" rtlCol="false" tIns="50800" lIns="50800" bIns="50800" rIns="50800"/>
            <a:lstStyle/>
            <a:p>
              <a:pPr algn="ctr">
                <a:lnSpc>
                  <a:spcPts val="3639"/>
                </a:lnSpc>
                <a:spcBef>
                  <a:spcPct val="0"/>
                </a:spcBef>
              </a:pPr>
              <a:r>
                <a:rPr lang="en-US" sz="2599">
                  <a:solidFill>
                    <a:srgbClr val="CDDEF4"/>
                  </a:solidFill>
                  <a:latin typeface="Nunito Bold"/>
                </a:rPr>
                <a:t>PBO</a:t>
              </a:r>
            </a:p>
          </p:txBody>
        </p:sp>
      </p:grpSp>
      <p:grpSp>
        <p:nvGrpSpPr>
          <p:cNvPr name="Group 12" id="12"/>
          <p:cNvGrpSpPr/>
          <p:nvPr/>
        </p:nvGrpSpPr>
        <p:grpSpPr>
          <a:xfrm rot="0">
            <a:off x="12078667" y="684572"/>
            <a:ext cx="4803583" cy="5966873"/>
            <a:chOff x="0" y="0"/>
            <a:chExt cx="1265141" cy="1571522"/>
          </a:xfrm>
        </p:grpSpPr>
        <p:sp>
          <p:nvSpPr>
            <p:cNvPr name="Freeform 13" id="13"/>
            <p:cNvSpPr/>
            <p:nvPr/>
          </p:nvSpPr>
          <p:spPr>
            <a:xfrm flipH="false" flipV="false" rot="0">
              <a:off x="0" y="0"/>
              <a:ext cx="1265141" cy="1571522"/>
            </a:xfrm>
            <a:custGeom>
              <a:avLst/>
              <a:gdLst/>
              <a:ahLst/>
              <a:cxnLst/>
              <a:rect r="r" b="b" t="t" l="l"/>
              <a:pathLst>
                <a:path h="1571522" w="1265141">
                  <a:moveTo>
                    <a:pt x="0" y="0"/>
                  </a:moveTo>
                  <a:lnTo>
                    <a:pt x="1265141" y="0"/>
                  </a:lnTo>
                  <a:lnTo>
                    <a:pt x="1265141" y="1571522"/>
                  </a:lnTo>
                  <a:lnTo>
                    <a:pt x="0" y="1571522"/>
                  </a:lnTo>
                  <a:close/>
                </a:path>
              </a:pathLst>
            </a:custGeom>
            <a:solidFill>
              <a:srgbClr val="002F70"/>
            </a:solidFill>
          </p:spPr>
        </p:sp>
        <p:sp>
          <p:nvSpPr>
            <p:cNvPr name="TextBox 14" id="14"/>
            <p:cNvSpPr txBox="true"/>
            <p:nvPr/>
          </p:nvSpPr>
          <p:spPr>
            <a:xfrm>
              <a:off x="0" y="-38100"/>
              <a:ext cx="1265141" cy="1609622"/>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a:grpSpLocks noChangeAspect="true"/>
          </p:cNvGrpSpPr>
          <p:nvPr/>
        </p:nvGrpSpPr>
        <p:grpSpPr>
          <a:xfrm rot="0">
            <a:off x="10596830" y="1819383"/>
            <a:ext cx="3831841" cy="7581956"/>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07031" t="0" r="-10703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AutoShape 25" id="25"/>
          <p:cNvSpPr/>
          <p:nvPr/>
        </p:nvSpPr>
        <p:spPr>
          <a:xfrm rot="0">
            <a:off x="3652179" y="9401339"/>
            <a:ext cx="3635278" cy="0"/>
          </a:xfrm>
          <a:prstGeom prst="line">
            <a:avLst/>
          </a:prstGeom>
          <a:ln cap="flat" w="19050">
            <a:solidFill>
              <a:srgbClr val="12294E"/>
            </a:solidFill>
            <a:prstDash val="solid"/>
            <a:headEnd type="none" len="sm" w="sm"/>
            <a:tailEnd type="none" len="sm" w="sm"/>
          </a:ln>
        </p:spPr>
      </p:sp>
      <p:grpSp>
        <p:nvGrpSpPr>
          <p:cNvPr name="Group 26" id="26"/>
          <p:cNvGrpSpPr/>
          <p:nvPr/>
        </p:nvGrpSpPr>
        <p:grpSpPr>
          <a:xfrm rot="0">
            <a:off x="8001000" y="4000500"/>
            <a:ext cx="2286000" cy="2286000"/>
            <a:chOff x="0" y="0"/>
            <a:chExt cx="3048000" cy="3048000"/>
          </a:xfrm>
        </p:grpSpPr>
        <p:sp>
          <p:nvSpPr>
            <p:cNvPr name="Freeform 27" id="27"/>
            <p:cNvSpPr/>
            <p:nvPr/>
          </p:nvSpPr>
          <p:spPr>
            <a:xfrm flipH="false" flipV="false" rot="0">
              <a:off x="0" y="0"/>
              <a:ext cx="3048000" cy="2946400"/>
            </a:xfrm>
            <a:custGeom>
              <a:avLst/>
              <a:gdLst/>
              <a:ahLst/>
              <a:cxnLst/>
              <a:rect r="r" b="b" t="t" l="l"/>
              <a:pathLst>
                <a:path h="2946400" w="3048000">
                  <a:moveTo>
                    <a:pt x="0" y="0"/>
                  </a:moveTo>
                  <a:lnTo>
                    <a:pt x="3048000" y="0"/>
                  </a:lnTo>
                  <a:lnTo>
                    <a:pt x="3048000" y="2946400"/>
                  </a:lnTo>
                  <a:lnTo>
                    <a:pt x="0" y="2946400"/>
                  </a:lnTo>
                  <a:close/>
                </a:path>
              </a:pathLst>
            </a:custGeom>
            <a:solidFill>
              <a:srgbClr val="FDF9B4"/>
            </a:solidFill>
          </p:spPr>
        </p:sp>
        <p:sp>
          <p:nvSpPr>
            <p:cNvPr name="Freeform 28" id="28"/>
            <p:cNvSpPr/>
            <p:nvPr/>
          </p:nvSpPr>
          <p:spPr>
            <a:xfrm flipH="false" flipV="false" rot="0">
              <a:off x="0" y="0"/>
              <a:ext cx="3048000" cy="3048000"/>
            </a:xfrm>
            <a:custGeom>
              <a:avLst/>
              <a:gdLst/>
              <a:ahLst/>
              <a:cxnLst/>
              <a:rect r="r" b="b" t="t" l="l"/>
              <a:pathLst>
                <a:path h="3048000" w="3048000">
                  <a:moveTo>
                    <a:pt x="0" y="2946400"/>
                  </a:moveTo>
                  <a:lnTo>
                    <a:pt x="3048000" y="2946400"/>
                  </a:lnTo>
                  <a:lnTo>
                    <a:pt x="2921000" y="3048000"/>
                  </a:lnTo>
                  <a:cubicBezTo>
                    <a:pt x="2921000" y="3048000"/>
                    <a:pt x="1930400" y="2971800"/>
                    <a:pt x="1828800" y="2971800"/>
                  </a:cubicBezTo>
                  <a:lnTo>
                    <a:pt x="1219200" y="2971800"/>
                  </a:lnTo>
                  <a:cubicBezTo>
                    <a:pt x="1117600" y="2971800"/>
                    <a:pt x="127000" y="3048000"/>
                    <a:pt x="127000" y="3048000"/>
                  </a:cubicBezTo>
                  <a:lnTo>
                    <a:pt x="0" y="2946400"/>
                  </a:lnTo>
                  <a:lnTo>
                    <a:pt x="0" y="0"/>
                  </a:lnTo>
                  <a:lnTo>
                    <a:pt x="3048000" y="0"/>
                  </a:lnTo>
                  <a:lnTo>
                    <a:pt x="3048000" y="2946400"/>
                  </a:lnTo>
                  <a:lnTo>
                    <a:pt x="12700" y="2946400"/>
                  </a:lnTo>
                  <a:lnTo>
                    <a:pt x="12700" y="2933700"/>
                  </a:lnTo>
                  <a:lnTo>
                    <a:pt x="3035300" y="2933700"/>
                  </a:lnTo>
                  <a:lnTo>
                    <a:pt x="3035300" y="12700"/>
                  </a:lnTo>
                  <a:lnTo>
                    <a:pt x="12700" y="12700"/>
                  </a:lnTo>
                  <a:lnTo>
                    <a:pt x="12700" y="2946400"/>
                  </a:lnTo>
                </a:path>
              </a:pathLst>
            </a:custGeom>
            <a:solidFill>
              <a:srgbClr val="394C60">
                <a:alpha val="9804"/>
              </a:srgbClr>
            </a:solidFill>
          </p:spPr>
        </p:sp>
        <p:sp>
          <p:nvSpPr>
            <p:cNvPr name="TextBox 29" id="29"/>
            <p:cNvSpPr txBox="true"/>
            <p:nvPr/>
          </p:nvSpPr>
          <p:spPr>
            <a:xfrm>
              <a:off x="0" y="-47625"/>
              <a:ext cx="3048000" cy="2994025"/>
            </a:xfrm>
            <a:prstGeom prst="rect">
              <a:avLst/>
            </a:prstGeom>
          </p:spPr>
          <p:txBody>
            <a:bodyPr anchor="t" rtlCol="false" tIns="203200" lIns="203200" bIns="203200" rIns="203200"/>
            <a:lstStyle/>
            <a:p>
              <a:pPr>
                <a:lnSpc>
                  <a:spcPts val="2659"/>
                </a:lnSpc>
              </a:pPr>
              <a:r>
                <a:rPr lang="en-US" sz="1899">
                  <a:solidFill>
                    <a:srgbClr val="000000"/>
                  </a:solidFill>
                  <a:latin typeface="Arimo"/>
                </a:rPr>
                <a:t>ssss</a:t>
              </a:r>
            </a:p>
          </p:txBody>
        </p:sp>
      </p:grpSp>
      <p:sp>
        <p:nvSpPr>
          <p:cNvPr name="TextBox 30" id="30"/>
          <p:cNvSpPr txBox="true"/>
          <p:nvPr/>
        </p:nvSpPr>
        <p:spPr>
          <a:xfrm rot="0">
            <a:off x="1151958" y="8572278"/>
            <a:ext cx="2923783" cy="408301"/>
          </a:xfrm>
          <a:prstGeom prst="rect">
            <a:avLst/>
          </a:prstGeom>
        </p:spPr>
        <p:txBody>
          <a:bodyPr anchor="t" rtlCol="false" tIns="0" lIns="0" bIns="0" rIns="0">
            <a:spAutoFit/>
          </a:bodyPr>
          <a:lstStyle/>
          <a:p>
            <a:pPr>
              <a:lnSpc>
                <a:spcPts val="2940"/>
              </a:lnSpc>
            </a:pPr>
            <a:r>
              <a:rPr lang="en-US" sz="3380" spc="-233">
                <a:solidFill>
                  <a:srgbClr val="12294E"/>
                </a:solidFill>
                <a:latin typeface="Nunito Light"/>
              </a:rPr>
              <a:t>akun Github</a:t>
            </a:r>
          </a:p>
        </p:txBody>
      </p:sp>
      <p:sp>
        <p:nvSpPr>
          <p:cNvPr name="TextBox 31" id="31"/>
          <p:cNvSpPr txBox="true"/>
          <p:nvPr/>
        </p:nvSpPr>
        <p:spPr>
          <a:xfrm rot="0">
            <a:off x="14005810" y="8572278"/>
            <a:ext cx="3253490" cy="397973"/>
          </a:xfrm>
          <a:prstGeom prst="rect">
            <a:avLst/>
          </a:prstGeom>
        </p:spPr>
        <p:txBody>
          <a:bodyPr anchor="t" rtlCol="false" tIns="0" lIns="0" bIns="0" rIns="0">
            <a:spAutoFit/>
          </a:bodyPr>
          <a:lstStyle/>
          <a:p>
            <a:pPr algn="r">
              <a:lnSpc>
                <a:spcPts val="2881"/>
              </a:lnSpc>
            </a:pPr>
            <a:r>
              <a:rPr lang="en-US" sz="3312" spc="-228">
                <a:solidFill>
                  <a:srgbClr val="12294E"/>
                </a:solidFill>
                <a:latin typeface="Nunito Light"/>
              </a:rPr>
              <a:t>January | 2243</a:t>
            </a:r>
          </a:p>
        </p:txBody>
      </p:sp>
      <p:sp>
        <p:nvSpPr>
          <p:cNvPr name="TextBox 32" id="32"/>
          <p:cNvSpPr txBox="true"/>
          <p:nvPr/>
        </p:nvSpPr>
        <p:spPr>
          <a:xfrm rot="0">
            <a:off x="2154080" y="2209081"/>
            <a:ext cx="5936077" cy="1731533"/>
          </a:xfrm>
          <a:prstGeom prst="rect">
            <a:avLst/>
          </a:prstGeom>
        </p:spPr>
        <p:txBody>
          <a:bodyPr anchor="t" rtlCol="false" tIns="0" lIns="0" bIns="0" rIns="0">
            <a:spAutoFit/>
          </a:bodyPr>
          <a:lstStyle/>
          <a:p>
            <a:pPr>
              <a:lnSpc>
                <a:spcPts val="14215"/>
              </a:lnSpc>
            </a:pPr>
            <a:r>
              <a:rPr lang="en-US" sz="10154">
                <a:solidFill>
                  <a:srgbClr val="000000"/>
                </a:solidFill>
                <a:latin typeface="Teko Bold"/>
              </a:rPr>
              <a:t>REGISTRASI</a:t>
            </a:r>
          </a:p>
          <a:p>
            <a:pPr>
              <a:lnSpc>
                <a:spcPts val="14215"/>
              </a:lnSpc>
            </a:pPr>
          </a:p>
        </p:txBody>
      </p:sp>
      <p:sp>
        <p:nvSpPr>
          <p:cNvPr name="TextBox 33" id="33"/>
          <p:cNvSpPr txBox="true"/>
          <p:nvPr/>
        </p:nvSpPr>
        <p:spPr>
          <a:xfrm rot="0">
            <a:off x="2154080" y="3411451"/>
            <a:ext cx="7525527" cy="1732049"/>
          </a:xfrm>
          <a:prstGeom prst="rect">
            <a:avLst/>
          </a:prstGeom>
        </p:spPr>
        <p:txBody>
          <a:bodyPr anchor="t" rtlCol="false" tIns="0" lIns="0" bIns="0" rIns="0">
            <a:spAutoFit/>
          </a:bodyPr>
          <a:lstStyle/>
          <a:p>
            <a:pPr>
              <a:lnSpc>
                <a:spcPts val="14132"/>
              </a:lnSpc>
            </a:pPr>
            <a:r>
              <a:rPr lang="en-US" sz="10094">
                <a:solidFill>
                  <a:srgbClr val="000000"/>
                </a:solidFill>
                <a:latin typeface="Teko Bold"/>
              </a:rPr>
              <a:t>RUMAH SAKIT</a:t>
            </a:r>
          </a:p>
        </p:txBody>
      </p:sp>
      <p:sp>
        <p:nvSpPr>
          <p:cNvPr name="TextBox 34" id="34"/>
          <p:cNvSpPr txBox="true"/>
          <p:nvPr/>
        </p:nvSpPr>
        <p:spPr>
          <a:xfrm rot="0">
            <a:off x="2154080" y="1695558"/>
            <a:ext cx="3843320" cy="575310"/>
          </a:xfrm>
          <a:prstGeom prst="rect">
            <a:avLst/>
          </a:prstGeom>
        </p:spPr>
        <p:txBody>
          <a:bodyPr anchor="t" rtlCol="false" tIns="0" lIns="0" bIns="0" rIns="0">
            <a:spAutoFit/>
          </a:bodyPr>
          <a:lstStyle/>
          <a:p>
            <a:pPr>
              <a:lnSpc>
                <a:spcPts val="4620"/>
              </a:lnSpc>
            </a:pPr>
            <a:r>
              <a:rPr lang="en-US" sz="3000" spc="225">
                <a:solidFill>
                  <a:srgbClr val="000000"/>
                </a:solidFill>
                <a:latin typeface="Poppins Medium Bold"/>
              </a:rPr>
              <a:t>TUGAS APLIKASI</a:t>
            </a:r>
          </a:p>
        </p:txBody>
      </p:sp>
      <p:sp>
        <p:nvSpPr>
          <p:cNvPr name="TextBox 35" id="35"/>
          <p:cNvSpPr txBox="true"/>
          <p:nvPr/>
        </p:nvSpPr>
        <p:spPr>
          <a:xfrm rot="0">
            <a:off x="2180990" y="6556067"/>
            <a:ext cx="7156584" cy="575310"/>
          </a:xfrm>
          <a:prstGeom prst="rect">
            <a:avLst/>
          </a:prstGeom>
        </p:spPr>
        <p:txBody>
          <a:bodyPr anchor="t" rtlCol="false" tIns="0" lIns="0" bIns="0" rIns="0">
            <a:spAutoFit/>
          </a:bodyPr>
          <a:lstStyle/>
          <a:p>
            <a:pPr>
              <a:lnSpc>
                <a:spcPts val="4620"/>
              </a:lnSpc>
            </a:pPr>
            <a:r>
              <a:rPr lang="en-US" sz="3000" spc="225">
                <a:solidFill>
                  <a:srgbClr val="000000"/>
                </a:solidFill>
                <a:latin typeface="Poppins Medium Bold"/>
              </a:rPr>
              <a:t>NAMA : CARISSA NINDA HUMAIRA</a:t>
            </a:r>
          </a:p>
        </p:txBody>
      </p:sp>
      <p:sp>
        <p:nvSpPr>
          <p:cNvPr name="TextBox 36" id="36"/>
          <p:cNvSpPr txBox="true"/>
          <p:nvPr/>
        </p:nvSpPr>
        <p:spPr>
          <a:xfrm rot="0">
            <a:off x="2154080" y="7007552"/>
            <a:ext cx="7156584" cy="575310"/>
          </a:xfrm>
          <a:prstGeom prst="rect">
            <a:avLst/>
          </a:prstGeom>
        </p:spPr>
        <p:txBody>
          <a:bodyPr anchor="t" rtlCol="false" tIns="0" lIns="0" bIns="0" rIns="0">
            <a:spAutoFit/>
          </a:bodyPr>
          <a:lstStyle/>
          <a:p>
            <a:pPr>
              <a:lnSpc>
                <a:spcPts val="4620"/>
              </a:lnSpc>
            </a:pPr>
            <a:r>
              <a:rPr lang="en-US" sz="3000" spc="225">
                <a:solidFill>
                  <a:srgbClr val="000000"/>
                </a:solidFill>
                <a:latin typeface="Poppins Medium Bold"/>
              </a:rPr>
              <a:t>NIM     : 2200018325 </a:t>
            </a:r>
          </a:p>
        </p:txBody>
      </p:sp>
      <p:sp>
        <p:nvSpPr>
          <p:cNvPr name="TextBox 37" id="37"/>
          <p:cNvSpPr txBox="true"/>
          <p:nvPr/>
        </p:nvSpPr>
        <p:spPr>
          <a:xfrm rot="0">
            <a:off x="2154080" y="7459037"/>
            <a:ext cx="7156584" cy="575310"/>
          </a:xfrm>
          <a:prstGeom prst="rect">
            <a:avLst/>
          </a:prstGeom>
        </p:spPr>
        <p:txBody>
          <a:bodyPr anchor="t" rtlCol="false" tIns="0" lIns="0" bIns="0" rIns="0">
            <a:spAutoFit/>
          </a:bodyPr>
          <a:lstStyle/>
          <a:p>
            <a:pPr>
              <a:lnSpc>
                <a:spcPts val="4620"/>
              </a:lnSpc>
            </a:pPr>
            <a:r>
              <a:rPr lang="en-US" sz="3000" spc="225">
                <a:solidFill>
                  <a:srgbClr val="000000"/>
                </a:solidFill>
                <a:latin typeface="Poppins Medium Bold"/>
              </a:rPr>
              <a:t>KELAS : G</a:t>
            </a:r>
          </a:p>
        </p:txBody>
      </p:sp>
      <p:sp>
        <p:nvSpPr>
          <p:cNvPr name="TextBox 38" id="38"/>
          <p:cNvSpPr txBox="true"/>
          <p:nvPr/>
        </p:nvSpPr>
        <p:spPr>
          <a:xfrm rot="0">
            <a:off x="3241912" y="8529647"/>
            <a:ext cx="6540805" cy="779653"/>
          </a:xfrm>
          <a:prstGeom prst="rect">
            <a:avLst/>
          </a:prstGeom>
        </p:spPr>
        <p:txBody>
          <a:bodyPr anchor="t" rtlCol="false" tIns="0" lIns="0" bIns="0" rIns="0">
            <a:spAutoFit/>
          </a:bodyPr>
          <a:lstStyle/>
          <a:p>
            <a:pPr>
              <a:lnSpc>
                <a:spcPts val="2940"/>
              </a:lnSpc>
            </a:pPr>
            <a:r>
              <a:rPr lang="en-US" sz="3380" spc="-233">
                <a:solidFill>
                  <a:srgbClr val="12294E"/>
                </a:solidFill>
                <a:latin typeface="Nunito Light"/>
              </a:rPr>
              <a:t>https://github.com/users/carissaninda11/projects/2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567553" y="1929296"/>
            <a:ext cx="5744666" cy="5383379"/>
          </a:xfrm>
          <a:custGeom>
            <a:avLst/>
            <a:gdLst/>
            <a:ahLst/>
            <a:cxnLst/>
            <a:rect r="r" b="b" t="t" l="l"/>
            <a:pathLst>
              <a:path h="5383379" w="5744666">
                <a:moveTo>
                  <a:pt x="0" y="0"/>
                </a:moveTo>
                <a:lnTo>
                  <a:pt x="5744666" y="0"/>
                </a:lnTo>
                <a:lnTo>
                  <a:pt x="5744666" y="5383379"/>
                </a:lnTo>
                <a:lnTo>
                  <a:pt x="0" y="5383379"/>
                </a:lnTo>
                <a:lnTo>
                  <a:pt x="0" y="0"/>
                </a:lnTo>
                <a:close/>
              </a:path>
            </a:pathLst>
          </a:custGeom>
          <a:blipFill>
            <a:blip r:embed="rId2"/>
            <a:stretch>
              <a:fillRect l="-59121" t="0" r="0" b="0"/>
            </a:stretch>
          </a:blipFill>
        </p:spPr>
      </p:sp>
      <p:sp>
        <p:nvSpPr>
          <p:cNvPr name="Freeform 3" id="3"/>
          <p:cNvSpPr/>
          <p:nvPr/>
        </p:nvSpPr>
        <p:spPr>
          <a:xfrm flipH="false" flipV="false" rot="0">
            <a:off x="6441252" y="1929296"/>
            <a:ext cx="5849558" cy="5383379"/>
          </a:xfrm>
          <a:custGeom>
            <a:avLst/>
            <a:gdLst/>
            <a:ahLst/>
            <a:cxnLst/>
            <a:rect r="r" b="b" t="t" l="l"/>
            <a:pathLst>
              <a:path h="5383379" w="5849558">
                <a:moveTo>
                  <a:pt x="0" y="0"/>
                </a:moveTo>
                <a:lnTo>
                  <a:pt x="5849558" y="0"/>
                </a:lnTo>
                <a:lnTo>
                  <a:pt x="5849558" y="5383379"/>
                </a:lnTo>
                <a:lnTo>
                  <a:pt x="0" y="5383379"/>
                </a:lnTo>
                <a:lnTo>
                  <a:pt x="0" y="0"/>
                </a:lnTo>
                <a:close/>
              </a:path>
            </a:pathLst>
          </a:custGeom>
          <a:blipFill>
            <a:blip r:embed="rId3"/>
            <a:stretch>
              <a:fillRect l="-57317" t="0" r="0" b="0"/>
            </a:stretch>
          </a:blipFill>
        </p:spPr>
      </p:sp>
      <p:sp>
        <p:nvSpPr>
          <p:cNvPr name="Freeform 4" id="4"/>
          <p:cNvSpPr/>
          <p:nvPr/>
        </p:nvSpPr>
        <p:spPr>
          <a:xfrm flipH="false" flipV="false" rot="0">
            <a:off x="12490835" y="1929296"/>
            <a:ext cx="4946043" cy="5383379"/>
          </a:xfrm>
          <a:custGeom>
            <a:avLst/>
            <a:gdLst/>
            <a:ahLst/>
            <a:cxnLst/>
            <a:rect r="r" b="b" t="t" l="l"/>
            <a:pathLst>
              <a:path h="5383379" w="4946043">
                <a:moveTo>
                  <a:pt x="0" y="0"/>
                </a:moveTo>
                <a:lnTo>
                  <a:pt x="4946043" y="0"/>
                </a:lnTo>
                <a:lnTo>
                  <a:pt x="4946043" y="5383379"/>
                </a:lnTo>
                <a:lnTo>
                  <a:pt x="0" y="5383379"/>
                </a:lnTo>
                <a:lnTo>
                  <a:pt x="0" y="0"/>
                </a:lnTo>
                <a:close/>
              </a:path>
            </a:pathLst>
          </a:custGeom>
          <a:blipFill>
            <a:blip r:embed="rId4"/>
            <a:stretch>
              <a:fillRect l="-66026" t="0" r="-20028"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809625" y="0"/>
            <a:ext cx="5968458" cy="5456791"/>
          </a:xfrm>
          <a:custGeom>
            <a:avLst/>
            <a:gdLst/>
            <a:ahLst/>
            <a:cxnLst/>
            <a:rect r="r" b="b" t="t" l="l"/>
            <a:pathLst>
              <a:path h="5456791" w="5968458">
                <a:moveTo>
                  <a:pt x="0" y="0"/>
                </a:moveTo>
                <a:lnTo>
                  <a:pt x="5968458" y="0"/>
                </a:lnTo>
                <a:lnTo>
                  <a:pt x="5968458" y="5456791"/>
                </a:lnTo>
                <a:lnTo>
                  <a:pt x="0" y="5456791"/>
                </a:lnTo>
                <a:lnTo>
                  <a:pt x="0" y="0"/>
                </a:lnTo>
                <a:close/>
              </a:path>
            </a:pathLst>
          </a:custGeom>
          <a:blipFill>
            <a:blip r:embed="rId2"/>
            <a:stretch>
              <a:fillRect l="-54722" t="0" r="0" b="0"/>
            </a:stretch>
          </a:blipFill>
        </p:spPr>
      </p:sp>
      <p:sp>
        <p:nvSpPr>
          <p:cNvPr name="Freeform 3" id="3"/>
          <p:cNvSpPr/>
          <p:nvPr/>
        </p:nvSpPr>
        <p:spPr>
          <a:xfrm flipH="false" flipV="false" rot="0">
            <a:off x="4306661" y="4663877"/>
            <a:ext cx="5968458" cy="5623123"/>
          </a:xfrm>
          <a:custGeom>
            <a:avLst/>
            <a:gdLst/>
            <a:ahLst/>
            <a:cxnLst/>
            <a:rect r="r" b="b" t="t" l="l"/>
            <a:pathLst>
              <a:path h="5623123" w="5968458">
                <a:moveTo>
                  <a:pt x="0" y="0"/>
                </a:moveTo>
                <a:lnTo>
                  <a:pt x="5968458" y="0"/>
                </a:lnTo>
                <a:lnTo>
                  <a:pt x="5968458" y="5623123"/>
                </a:lnTo>
                <a:lnTo>
                  <a:pt x="0" y="5623123"/>
                </a:lnTo>
                <a:lnTo>
                  <a:pt x="0" y="0"/>
                </a:lnTo>
                <a:close/>
              </a:path>
            </a:pathLst>
          </a:custGeom>
          <a:blipFill>
            <a:blip r:embed="rId3"/>
            <a:stretch>
              <a:fillRect l="-59439" t="0" r="0" b="0"/>
            </a:stretch>
          </a:blipFill>
        </p:spPr>
      </p:sp>
      <p:sp>
        <p:nvSpPr>
          <p:cNvPr name="Freeform 4" id="4"/>
          <p:cNvSpPr/>
          <p:nvPr/>
        </p:nvSpPr>
        <p:spPr>
          <a:xfrm flipH="false" flipV="false" rot="0">
            <a:off x="8439654" y="0"/>
            <a:ext cx="5888163" cy="5383379"/>
          </a:xfrm>
          <a:custGeom>
            <a:avLst/>
            <a:gdLst/>
            <a:ahLst/>
            <a:cxnLst/>
            <a:rect r="r" b="b" t="t" l="l"/>
            <a:pathLst>
              <a:path h="5383379" w="5888163">
                <a:moveTo>
                  <a:pt x="0" y="0"/>
                </a:moveTo>
                <a:lnTo>
                  <a:pt x="5888163" y="0"/>
                </a:lnTo>
                <a:lnTo>
                  <a:pt x="5888163" y="5383379"/>
                </a:lnTo>
                <a:lnTo>
                  <a:pt x="0" y="5383379"/>
                </a:lnTo>
                <a:lnTo>
                  <a:pt x="0" y="0"/>
                </a:lnTo>
                <a:close/>
              </a:path>
            </a:pathLst>
          </a:custGeom>
          <a:blipFill>
            <a:blip r:embed="rId4"/>
            <a:stretch>
              <a:fillRect l="-54722" t="0" r="0" b="0"/>
            </a:stretch>
          </a:blipFill>
        </p:spPr>
      </p:sp>
      <p:sp>
        <p:nvSpPr>
          <p:cNvPr name="Freeform 5" id="5"/>
          <p:cNvSpPr/>
          <p:nvPr/>
        </p:nvSpPr>
        <p:spPr>
          <a:xfrm flipH="false" flipV="false" rot="0">
            <a:off x="11870519" y="4903621"/>
            <a:ext cx="5931706" cy="5383379"/>
          </a:xfrm>
          <a:custGeom>
            <a:avLst/>
            <a:gdLst/>
            <a:ahLst/>
            <a:cxnLst/>
            <a:rect r="r" b="b" t="t" l="l"/>
            <a:pathLst>
              <a:path h="5383379" w="5931706">
                <a:moveTo>
                  <a:pt x="0" y="0"/>
                </a:moveTo>
                <a:lnTo>
                  <a:pt x="5931706" y="0"/>
                </a:lnTo>
                <a:lnTo>
                  <a:pt x="5931706" y="5383379"/>
                </a:lnTo>
                <a:lnTo>
                  <a:pt x="0" y="5383379"/>
                </a:lnTo>
                <a:lnTo>
                  <a:pt x="0" y="0"/>
                </a:lnTo>
                <a:close/>
              </a:path>
            </a:pathLst>
          </a:custGeom>
          <a:blipFill>
            <a:blip r:embed="rId5"/>
            <a:stretch>
              <a:fillRect l="-53587"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E9F1FF"/>
        </a:solidFill>
      </p:bgPr>
    </p:bg>
    <p:spTree>
      <p:nvGrpSpPr>
        <p:cNvPr id="1" name=""/>
        <p:cNvGrpSpPr/>
        <p:nvPr/>
      </p:nvGrpSpPr>
      <p:grpSpPr>
        <a:xfrm>
          <a:off x="0" y="0"/>
          <a:ext cx="0" cy="0"/>
          <a:chOff x="0" y="0"/>
          <a:chExt cx="0" cy="0"/>
        </a:xfrm>
      </p:grpSpPr>
      <p:sp>
        <p:nvSpPr>
          <p:cNvPr name="TextBox 2" id="2"/>
          <p:cNvSpPr txBox="true"/>
          <p:nvPr/>
        </p:nvSpPr>
        <p:spPr>
          <a:xfrm rot="0">
            <a:off x="1172009" y="470875"/>
            <a:ext cx="5990230" cy="772016"/>
          </a:xfrm>
          <a:prstGeom prst="rect">
            <a:avLst/>
          </a:prstGeom>
        </p:spPr>
        <p:txBody>
          <a:bodyPr anchor="t" rtlCol="false" tIns="0" lIns="0" bIns="0" rIns="0">
            <a:spAutoFit/>
          </a:bodyPr>
          <a:lstStyle/>
          <a:p>
            <a:pPr>
              <a:lnSpc>
                <a:spcPts val="5687"/>
              </a:lnSpc>
            </a:pPr>
            <a:r>
              <a:rPr lang="en-US" sz="6537" spc="-451">
                <a:solidFill>
                  <a:srgbClr val="12294E"/>
                </a:solidFill>
                <a:latin typeface="Nunito Bold"/>
              </a:rPr>
              <a:t>PENJELASAN</a:t>
            </a:r>
          </a:p>
        </p:txBody>
      </p:sp>
      <p:sp>
        <p:nvSpPr>
          <p:cNvPr name="TextBox 3" id="3"/>
          <p:cNvSpPr txBox="true"/>
          <p:nvPr/>
        </p:nvSpPr>
        <p:spPr>
          <a:xfrm rot="0">
            <a:off x="499876" y="1606202"/>
            <a:ext cx="17288247" cy="8714860"/>
          </a:xfrm>
          <a:prstGeom prst="rect">
            <a:avLst/>
          </a:prstGeom>
        </p:spPr>
        <p:txBody>
          <a:bodyPr anchor="t" rtlCol="false" tIns="0" lIns="0" bIns="0" rIns="0">
            <a:spAutoFit/>
          </a:bodyPr>
          <a:lstStyle/>
          <a:p>
            <a:pPr algn="just">
              <a:lnSpc>
                <a:spcPts val="3600"/>
              </a:lnSpc>
            </a:pPr>
            <a:r>
              <a:rPr lang="en-US" sz="3000" spc="-89">
                <a:solidFill>
                  <a:srgbClr val="000000"/>
                </a:solidFill>
                <a:latin typeface="Poppins"/>
              </a:rPr>
              <a:t>Program di atas adalah sebuah aplikasi registrasi rumah sakit sederhana yang memungkinkan pengguna untuk mendaftar layanan seperti rawat jalan, konsultasi dokter, rawat inap, dan farmasi. Program ini dibuat dalam bahasa Java dan menggunakan konsep OOP (Object-Oriented Programming) dengan dua kelas utama, yaitu `Pasien` dan `Registrasi`.</a:t>
            </a:r>
          </a:p>
          <a:p>
            <a:pPr algn="just">
              <a:lnSpc>
                <a:spcPts val="3600"/>
              </a:lnSpc>
            </a:pPr>
          </a:p>
          <a:p>
            <a:pPr algn="just">
              <a:lnSpc>
                <a:spcPts val="3600"/>
              </a:lnSpc>
            </a:pPr>
            <a:r>
              <a:rPr lang="en-US" sz="3000" spc="-89">
                <a:solidFill>
                  <a:srgbClr val="000000"/>
                </a:solidFill>
                <a:latin typeface="Poppins"/>
              </a:rPr>
              <a:t>1. Kelas Pasien:</a:t>
            </a:r>
          </a:p>
          <a:p>
            <a:pPr algn="just">
              <a:lnSpc>
                <a:spcPts val="3600"/>
              </a:lnSpc>
            </a:pPr>
            <a:r>
              <a:rPr lang="en-US" sz="3000" spc="-89">
                <a:solidFill>
                  <a:srgbClr val="000000"/>
                </a:solidFill>
                <a:latin typeface="Poppins"/>
              </a:rPr>
              <a:t>- Kelas ini digunakan untuk merepresentasikan data pasien, seperti nama dan ID pasien.</a:t>
            </a:r>
          </a:p>
          <a:p>
            <a:pPr algn="just">
              <a:lnSpc>
                <a:spcPts val="3600"/>
              </a:lnSpc>
            </a:pPr>
            <a:r>
              <a:rPr lang="en-US" sz="3000" spc="-89">
                <a:solidFill>
                  <a:srgbClr val="000000"/>
                </a:solidFill>
                <a:latin typeface="Poppins"/>
              </a:rPr>
              <a:t>- Konstruktor menerima dua parameter, yaitu nama dan ID, untuk menginisialisasi objek Pasien.</a:t>
            </a:r>
          </a:p>
          <a:p>
            <a:pPr algn="just">
              <a:lnSpc>
                <a:spcPts val="3600"/>
              </a:lnSpc>
            </a:pPr>
            <a:r>
              <a:rPr lang="en-US" sz="3000" spc="-89">
                <a:solidFill>
                  <a:srgbClr val="000000"/>
                </a:solidFill>
                <a:latin typeface="Poppins"/>
              </a:rPr>
              <a:t>- Terdapat dua metode getter (`getNama` dan `getId`) untuk mendapatkan nilai nama dan ID pasien.</a:t>
            </a:r>
          </a:p>
          <a:p>
            <a:pPr algn="just">
              <a:lnSpc>
                <a:spcPts val="3600"/>
              </a:lnSpc>
            </a:pPr>
          </a:p>
          <a:p>
            <a:pPr algn="just">
              <a:lnSpc>
                <a:spcPts val="3600"/>
              </a:lnSpc>
            </a:pPr>
            <a:r>
              <a:rPr lang="en-US" sz="3000" spc="-89">
                <a:solidFill>
                  <a:srgbClr val="000000"/>
                </a:solidFill>
                <a:latin typeface="Poppins"/>
              </a:rPr>
              <a:t>2. Kelas Registrasi:</a:t>
            </a:r>
          </a:p>
          <a:p>
            <a:pPr algn="just">
              <a:lnSpc>
                <a:spcPts val="3600"/>
              </a:lnSpc>
            </a:pPr>
            <a:r>
              <a:rPr lang="en-US" sz="3000" spc="-89">
                <a:solidFill>
                  <a:srgbClr val="000000"/>
                </a:solidFill>
                <a:latin typeface="Poppins"/>
              </a:rPr>
              <a:t>- Kelas ini memiliki beberapa metode untuk melakukan registrasi berbagai layanan di rumah sakit.</a:t>
            </a:r>
          </a:p>
          <a:p>
            <a:pPr algn="just">
              <a:lnSpc>
                <a:spcPts val="3600"/>
              </a:lnSpc>
            </a:pPr>
            <a:r>
              <a:rPr lang="en-US" sz="3000" spc="-89">
                <a:solidFill>
                  <a:srgbClr val="000000"/>
                </a:solidFill>
                <a:latin typeface="Poppins"/>
              </a:rPr>
              <a:t>- Setiap metode registrasi mencetak pesan ke layar dan menyimpan log registrasi dalam bentuk string di dalam list `logRegistrasi`.</a:t>
            </a:r>
          </a:p>
          <a:p>
            <a:pPr algn="just">
              <a:lnSpc>
                <a:spcPts val="3600"/>
              </a:lnSpc>
            </a:pPr>
            <a:r>
              <a:rPr lang="en-US" sz="3000" spc="-89">
                <a:solidFill>
                  <a:srgbClr val="000000"/>
                </a:solidFill>
                <a:latin typeface="Poppins"/>
              </a:rPr>
              <a:t>- Terdapat metode `getLogRegistrasi` yang mengembalikan list log registrasi.</a:t>
            </a:r>
          </a:p>
          <a:p>
            <a:pPr algn="just">
              <a:lnSpc>
                <a:spcPts val="3600"/>
              </a:lnSpc>
            </a:pPr>
          </a:p>
          <a:p>
            <a:pPr algn="just">
              <a:lnSpc>
                <a:spcPts val="3600"/>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9F1FF"/>
        </a:solidFill>
      </p:bgPr>
    </p:bg>
    <p:spTree>
      <p:nvGrpSpPr>
        <p:cNvPr id="1" name=""/>
        <p:cNvGrpSpPr/>
        <p:nvPr/>
      </p:nvGrpSpPr>
      <p:grpSpPr>
        <a:xfrm>
          <a:off x="0" y="0"/>
          <a:ext cx="0" cy="0"/>
          <a:chOff x="0" y="0"/>
          <a:chExt cx="0" cy="0"/>
        </a:xfrm>
      </p:grpSpPr>
      <p:sp>
        <p:nvSpPr>
          <p:cNvPr name="TextBox 2" id="2"/>
          <p:cNvSpPr txBox="true"/>
          <p:nvPr/>
        </p:nvSpPr>
        <p:spPr>
          <a:xfrm rot="0">
            <a:off x="1172009" y="470875"/>
            <a:ext cx="5990230" cy="772016"/>
          </a:xfrm>
          <a:prstGeom prst="rect">
            <a:avLst/>
          </a:prstGeom>
        </p:spPr>
        <p:txBody>
          <a:bodyPr anchor="t" rtlCol="false" tIns="0" lIns="0" bIns="0" rIns="0">
            <a:spAutoFit/>
          </a:bodyPr>
          <a:lstStyle/>
          <a:p>
            <a:pPr>
              <a:lnSpc>
                <a:spcPts val="5687"/>
              </a:lnSpc>
            </a:pPr>
            <a:r>
              <a:rPr lang="en-US" sz="6537" spc="-451">
                <a:solidFill>
                  <a:srgbClr val="12294E"/>
                </a:solidFill>
                <a:latin typeface="Nunito Bold"/>
              </a:rPr>
              <a:t>PENJELASAN</a:t>
            </a:r>
          </a:p>
        </p:txBody>
      </p:sp>
      <p:sp>
        <p:nvSpPr>
          <p:cNvPr name="TextBox 3" id="3"/>
          <p:cNvSpPr txBox="true"/>
          <p:nvPr/>
        </p:nvSpPr>
        <p:spPr>
          <a:xfrm rot="0">
            <a:off x="499876" y="1214316"/>
            <a:ext cx="17288247" cy="8257688"/>
          </a:xfrm>
          <a:prstGeom prst="rect">
            <a:avLst/>
          </a:prstGeom>
        </p:spPr>
        <p:txBody>
          <a:bodyPr anchor="t" rtlCol="false" tIns="0" lIns="0" bIns="0" rIns="0">
            <a:spAutoFit/>
          </a:bodyPr>
          <a:lstStyle/>
          <a:p>
            <a:pPr algn="just">
              <a:lnSpc>
                <a:spcPts val="3600"/>
              </a:lnSpc>
            </a:pPr>
          </a:p>
          <a:p>
            <a:pPr algn="just">
              <a:lnSpc>
                <a:spcPts val="3600"/>
              </a:lnSpc>
            </a:pPr>
            <a:r>
              <a:rPr lang="en-US" sz="3000" spc="-89">
                <a:solidFill>
                  <a:srgbClr val="000000"/>
                </a:solidFill>
                <a:latin typeface="Poppins"/>
              </a:rPr>
              <a:t>3. Kelas AplikasiRegistrasiRumahSakit:</a:t>
            </a:r>
          </a:p>
          <a:p>
            <a:pPr algn="just">
              <a:lnSpc>
                <a:spcPts val="3600"/>
              </a:lnSpc>
            </a:pPr>
            <a:r>
              <a:rPr lang="en-US" sz="3000" spc="-89">
                <a:solidFill>
                  <a:srgbClr val="000000"/>
                </a:solidFill>
                <a:latin typeface="Poppins"/>
              </a:rPr>
              <a:t>- Kelas ini berisi metode `main` yang merupakan titik awal eksekusi program.</a:t>
            </a:r>
          </a:p>
          <a:p>
            <a:pPr algn="just">
              <a:lnSpc>
                <a:spcPts val="3600"/>
              </a:lnSpc>
            </a:pPr>
            <a:r>
              <a:rPr lang="en-US" sz="3000" spc="-89">
                <a:solidFill>
                  <a:srgbClr val="000000"/>
                </a:solidFill>
                <a:latin typeface="Poppins"/>
              </a:rPr>
              <a:t>- Pada awalnya, program meminta pengguna memasukkan nama dan ID pasien.</a:t>
            </a:r>
          </a:p>
          <a:p>
            <a:pPr algn="just">
              <a:lnSpc>
                <a:spcPts val="3600"/>
              </a:lnSpc>
            </a:pPr>
            <a:r>
              <a:rPr lang="en-US" sz="3000" spc="-89">
                <a:solidFill>
                  <a:srgbClr val="000000"/>
                </a:solidFill>
                <a:latin typeface="Poppins"/>
              </a:rPr>
              <a:t>- Objek `Pasien` dan `Registrasi` dibuat berdasarkan input pengguna.</a:t>
            </a:r>
          </a:p>
          <a:p>
            <a:pPr algn="just">
              <a:lnSpc>
                <a:spcPts val="3600"/>
              </a:lnSpc>
            </a:pPr>
            <a:r>
              <a:rPr lang="en-US" sz="3000" spc="-89">
                <a:solidFill>
                  <a:srgbClr val="000000"/>
                </a:solidFill>
                <a:latin typeface="Poppins"/>
              </a:rPr>
              <a:t>- Pengguna kemudian diminta memilih layanan, dan program akan menangani pilihan tersebut menggunakan struktur kontrol `switch`.</a:t>
            </a:r>
          </a:p>
          <a:p>
            <a:pPr algn="just">
              <a:lnSpc>
                <a:spcPts val="3600"/>
              </a:lnSpc>
            </a:pPr>
            <a:r>
              <a:rPr lang="en-US" sz="3000" spc="-89">
                <a:solidFill>
                  <a:srgbClr val="000000"/>
                </a:solidFill>
                <a:latin typeface="Poppins"/>
              </a:rPr>
              <a:t>- Bergantung pada pilihan, metode yang sesuai dari kelas `Registrasi` dipanggil untuk melakukan registrasi.</a:t>
            </a:r>
          </a:p>
          <a:p>
            <a:pPr algn="just">
              <a:lnSpc>
                <a:spcPts val="3600"/>
              </a:lnSpc>
            </a:pPr>
            <a:r>
              <a:rPr lang="en-US" sz="3000" spc="-89">
                <a:solidFill>
                  <a:srgbClr val="000000"/>
                </a:solidFill>
                <a:latin typeface="Poppins"/>
              </a:rPr>
              <a:t>- Setelah registrasi, program menyimpan log registrasi ke dalam file teks menggunakan metode `simpanLogRegistrasi`.</a:t>
            </a:r>
          </a:p>
          <a:p>
            <a:pPr algn="just">
              <a:lnSpc>
                <a:spcPts val="3600"/>
              </a:lnSpc>
            </a:pPr>
          </a:p>
          <a:p>
            <a:pPr algn="just">
              <a:lnSpc>
                <a:spcPts val="3600"/>
              </a:lnSpc>
            </a:pPr>
            <a:r>
              <a:rPr lang="en-US" sz="3000" spc="-89">
                <a:solidFill>
                  <a:srgbClr val="000000"/>
                </a:solidFill>
                <a:latin typeface="Poppins"/>
              </a:rPr>
              <a:t>4. Metode Tambahan (`getSpesialisasi`, `getTipeKelas`, `simpanLogRegistrasi`):</a:t>
            </a:r>
          </a:p>
          <a:p>
            <a:pPr algn="just">
              <a:lnSpc>
                <a:spcPts val="3600"/>
              </a:lnSpc>
            </a:pPr>
            <a:r>
              <a:rPr lang="en-US" sz="3000" spc="-89">
                <a:solidFill>
                  <a:srgbClr val="000000"/>
                </a:solidFill>
                <a:latin typeface="Poppins"/>
              </a:rPr>
              <a:t>- `getSpesialisasi` dan `getTipeKelas` digunakan untuk mengonversi pilihan numerik pengguna menjadi string yang sesuai dengan jenis dokter atau tipe kelas.</a:t>
            </a:r>
          </a:p>
          <a:p>
            <a:pPr algn="just">
              <a:lnSpc>
                <a:spcPts val="3600"/>
              </a:lnSpc>
            </a:pPr>
            <a:r>
              <a:rPr lang="en-US" sz="3000" spc="-89">
                <a:solidFill>
                  <a:srgbClr val="000000"/>
                </a:solidFill>
                <a:latin typeface="Poppins"/>
              </a:rPr>
              <a:t>   - `simpanLogRegistrasi` digunakan untuk menyimpan log registrasi ke dalam file teks. Data ini disimpan dalam mode append, sehingga log sebelumnya tidak akan hilang.</a:t>
            </a:r>
          </a:p>
          <a:p>
            <a:pPr algn="just">
              <a:lnSpc>
                <a:spcPts val="36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3401510" y="1617945"/>
            <a:ext cx="11257352" cy="4690563"/>
          </a:xfrm>
          <a:custGeom>
            <a:avLst/>
            <a:gdLst/>
            <a:ahLst/>
            <a:cxnLst/>
            <a:rect r="r" b="b" t="t" l="l"/>
            <a:pathLst>
              <a:path h="4690563" w="11257352">
                <a:moveTo>
                  <a:pt x="0" y="0"/>
                </a:moveTo>
                <a:lnTo>
                  <a:pt x="11257352" y="0"/>
                </a:lnTo>
                <a:lnTo>
                  <a:pt x="11257352" y="4690563"/>
                </a:lnTo>
                <a:lnTo>
                  <a:pt x="0" y="4690563"/>
                </a:lnTo>
                <a:lnTo>
                  <a:pt x="0" y="0"/>
                </a:lnTo>
                <a:close/>
              </a:path>
            </a:pathLst>
          </a:custGeom>
          <a:blipFill>
            <a:blip r:embed="rId2"/>
            <a:stretch>
              <a:fillRect l="0" t="0" r="0" b="0"/>
            </a:stretch>
          </a:blipFill>
        </p:spPr>
      </p:sp>
      <p:sp>
        <p:nvSpPr>
          <p:cNvPr name="Freeform 3" id="3"/>
          <p:cNvSpPr/>
          <p:nvPr/>
        </p:nvSpPr>
        <p:spPr>
          <a:xfrm flipH="false" flipV="false" rot="0">
            <a:off x="3401510" y="6531162"/>
            <a:ext cx="11247494" cy="2374471"/>
          </a:xfrm>
          <a:custGeom>
            <a:avLst/>
            <a:gdLst/>
            <a:ahLst/>
            <a:cxnLst/>
            <a:rect r="r" b="b" t="t" l="l"/>
            <a:pathLst>
              <a:path h="2374471" w="11247494">
                <a:moveTo>
                  <a:pt x="0" y="0"/>
                </a:moveTo>
                <a:lnTo>
                  <a:pt x="11247494" y="0"/>
                </a:lnTo>
                <a:lnTo>
                  <a:pt x="11247494" y="2374471"/>
                </a:lnTo>
                <a:lnTo>
                  <a:pt x="0" y="2374471"/>
                </a:lnTo>
                <a:lnTo>
                  <a:pt x="0" y="0"/>
                </a:lnTo>
                <a:close/>
              </a:path>
            </a:pathLst>
          </a:custGeom>
          <a:blipFill>
            <a:blip r:embed="rId3"/>
            <a:stretch>
              <a:fillRect l="0" t="0" r="0" b="0"/>
            </a:stretch>
          </a:blipFill>
        </p:spPr>
      </p:sp>
      <p:sp>
        <p:nvSpPr>
          <p:cNvPr name="TextBox 4" id="4"/>
          <p:cNvSpPr txBox="true"/>
          <p:nvPr/>
        </p:nvSpPr>
        <p:spPr>
          <a:xfrm rot="0">
            <a:off x="1172009" y="470875"/>
            <a:ext cx="5990230" cy="772016"/>
          </a:xfrm>
          <a:prstGeom prst="rect">
            <a:avLst/>
          </a:prstGeom>
        </p:spPr>
        <p:txBody>
          <a:bodyPr anchor="t" rtlCol="false" tIns="0" lIns="0" bIns="0" rIns="0">
            <a:spAutoFit/>
          </a:bodyPr>
          <a:lstStyle/>
          <a:p>
            <a:pPr>
              <a:lnSpc>
                <a:spcPts val="5687"/>
              </a:lnSpc>
            </a:pPr>
            <a:r>
              <a:rPr lang="en-US" sz="6537" spc="-451">
                <a:solidFill>
                  <a:srgbClr val="12294E"/>
                </a:solidFill>
                <a:latin typeface="Nunito Bold"/>
              </a:rPr>
              <a:t>Tampilan luaran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13976"/>
            <a:ext cx="7161446" cy="4459048"/>
          </a:xfrm>
          <a:custGeom>
            <a:avLst/>
            <a:gdLst/>
            <a:ahLst/>
            <a:cxnLst/>
            <a:rect r="r" b="b" t="t" l="l"/>
            <a:pathLst>
              <a:path h="4459048" w="7161446">
                <a:moveTo>
                  <a:pt x="0" y="0"/>
                </a:moveTo>
                <a:lnTo>
                  <a:pt x="7161446" y="0"/>
                </a:lnTo>
                <a:lnTo>
                  <a:pt x="7161446" y="4459048"/>
                </a:lnTo>
                <a:lnTo>
                  <a:pt x="0" y="4459048"/>
                </a:lnTo>
                <a:lnTo>
                  <a:pt x="0" y="0"/>
                </a:lnTo>
                <a:close/>
              </a:path>
            </a:pathLst>
          </a:custGeom>
          <a:blipFill>
            <a:blip r:embed="rId2"/>
            <a:stretch>
              <a:fillRect l="0" t="0" r="-51454" b="0"/>
            </a:stretch>
          </a:blipFill>
        </p:spPr>
      </p:sp>
      <p:sp>
        <p:nvSpPr>
          <p:cNvPr name="Freeform 3" id="3"/>
          <p:cNvSpPr/>
          <p:nvPr/>
        </p:nvSpPr>
        <p:spPr>
          <a:xfrm flipH="false" flipV="false" rot="0">
            <a:off x="8493587" y="2339338"/>
            <a:ext cx="9401581" cy="5458140"/>
          </a:xfrm>
          <a:custGeom>
            <a:avLst/>
            <a:gdLst/>
            <a:ahLst/>
            <a:cxnLst/>
            <a:rect r="r" b="b" t="t" l="l"/>
            <a:pathLst>
              <a:path h="5458140" w="9401581">
                <a:moveTo>
                  <a:pt x="0" y="0"/>
                </a:moveTo>
                <a:lnTo>
                  <a:pt x="9401581" y="0"/>
                </a:lnTo>
                <a:lnTo>
                  <a:pt x="9401581" y="5458140"/>
                </a:lnTo>
                <a:lnTo>
                  <a:pt x="0" y="5458140"/>
                </a:lnTo>
                <a:lnTo>
                  <a:pt x="0" y="0"/>
                </a:lnTo>
                <a:close/>
              </a:path>
            </a:pathLst>
          </a:custGeom>
          <a:blipFill>
            <a:blip r:embed="rId3"/>
            <a:stretch>
              <a:fillRect l="0" t="0" r="0" b="0"/>
            </a:stretch>
          </a:blipFill>
        </p:spPr>
      </p:sp>
      <p:sp>
        <p:nvSpPr>
          <p:cNvPr name="TextBox 4" id="4"/>
          <p:cNvSpPr txBox="true"/>
          <p:nvPr/>
        </p:nvSpPr>
        <p:spPr>
          <a:xfrm rot="0">
            <a:off x="1172009" y="470875"/>
            <a:ext cx="5990230" cy="772016"/>
          </a:xfrm>
          <a:prstGeom prst="rect">
            <a:avLst/>
          </a:prstGeom>
        </p:spPr>
        <p:txBody>
          <a:bodyPr anchor="t" rtlCol="false" tIns="0" lIns="0" bIns="0" rIns="0">
            <a:spAutoFit/>
          </a:bodyPr>
          <a:lstStyle/>
          <a:p>
            <a:pPr>
              <a:lnSpc>
                <a:spcPts val="5687"/>
              </a:lnSpc>
            </a:pPr>
            <a:r>
              <a:rPr lang="en-US" sz="6537" spc="-451">
                <a:solidFill>
                  <a:srgbClr val="12294E"/>
                </a:solidFill>
                <a:latin typeface="Nunito Bold"/>
              </a:rPr>
              <a:t>Tampilan luaran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43408" y="1599417"/>
            <a:ext cx="12320029" cy="6930016"/>
          </a:xfrm>
          <a:custGeom>
            <a:avLst/>
            <a:gdLst/>
            <a:ahLst/>
            <a:cxnLst/>
            <a:rect r="r" b="b" t="t" l="l"/>
            <a:pathLst>
              <a:path h="6930016" w="12320029">
                <a:moveTo>
                  <a:pt x="0" y="0"/>
                </a:moveTo>
                <a:lnTo>
                  <a:pt x="12320029" y="0"/>
                </a:lnTo>
                <a:lnTo>
                  <a:pt x="12320029" y="6930016"/>
                </a:lnTo>
                <a:lnTo>
                  <a:pt x="0" y="6930016"/>
                </a:lnTo>
                <a:lnTo>
                  <a:pt x="0" y="0"/>
                </a:lnTo>
                <a:close/>
              </a:path>
            </a:pathLst>
          </a:custGeom>
          <a:blipFill>
            <a:blip r:embed="rId2"/>
            <a:stretch>
              <a:fillRect l="0" t="0" r="0" b="0"/>
            </a:stretch>
          </a:blipFill>
        </p:spPr>
      </p:sp>
      <p:sp>
        <p:nvSpPr>
          <p:cNvPr name="TextBox 3" id="3"/>
          <p:cNvSpPr txBox="true"/>
          <p:nvPr/>
        </p:nvSpPr>
        <p:spPr>
          <a:xfrm rot="0">
            <a:off x="710059" y="335952"/>
            <a:ext cx="3149650" cy="417134"/>
          </a:xfrm>
          <a:prstGeom prst="rect">
            <a:avLst/>
          </a:prstGeom>
        </p:spPr>
        <p:txBody>
          <a:bodyPr anchor="t" rtlCol="false" tIns="0" lIns="0" bIns="0" rIns="0">
            <a:spAutoFit/>
          </a:bodyPr>
          <a:lstStyle/>
          <a:p>
            <a:pPr algn="ctr">
              <a:lnSpc>
                <a:spcPts val="3235"/>
              </a:lnSpc>
              <a:spcBef>
                <a:spcPct val="0"/>
              </a:spcBef>
            </a:pPr>
            <a:r>
              <a:rPr lang="en-US" sz="2995" spc="-206">
                <a:solidFill>
                  <a:srgbClr val="000000"/>
                </a:solidFill>
                <a:latin typeface="Nunito Bold"/>
              </a:rPr>
              <a:t>Bukti  Upload Github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73078" y="561036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9426" y="2361416"/>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10330731" y="5383788"/>
            <a:ext cx="2926462" cy="29264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7E4"/>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639"/>
                </a:lnSpc>
              </a:pPr>
            </a:p>
          </p:txBody>
        </p:sp>
      </p:grpSp>
      <p:sp>
        <p:nvSpPr>
          <p:cNvPr name="Freeform 10" id="10"/>
          <p:cNvSpPr/>
          <p:nvPr/>
        </p:nvSpPr>
        <p:spPr>
          <a:xfrm flipH="false" flipV="false" rot="0">
            <a:off x="10934618" y="2712385"/>
            <a:ext cx="5834485" cy="4635764"/>
          </a:xfrm>
          <a:custGeom>
            <a:avLst/>
            <a:gdLst/>
            <a:ahLst/>
            <a:cxnLst/>
            <a:rect r="r" b="b" t="t" l="l"/>
            <a:pathLst>
              <a:path h="4635764" w="5834485">
                <a:moveTo>
                  <a:pt x="0" y="0"/>
                </a:moveTo>
                <a:lnTo>
                  <a:pt x="5834485" y="0"/>
                </a:lnTo>
                <a:lnTo>
                  <a:pt x="5834485" y="4635764"/>
                </a:lnTo>
                <a:lnTo>
                  <a:pt x="0" y="46357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793962" y="6128709"/>
            <a:ext cx="3771314" cy="2663491"/>
          </a:xfrm>
          <a:custGeom>
            <a:avLst/>
            <a:gdLst/>
            <a:ahLst/>
            <a:cxnLst/>
            <a:rect r="r" b="b" t="t" l="l"/>
            <a:pathLst>
              <a:path h="2663491" w="3771314">
                <a:moveTo>
                  <a:pt x="0" y="0"/>
                </a:moveTo>
                <a:lnTo>
                  <a:pt x="3771314" y="0"/>
                </a:lnTo>
                <a:lnTo>
                  <a:pt x="3771314" y="2663491"/>
                </a:lnTo>
                <a:lnTo>
                  <a:pt x="0" y="26634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486048" y="1381759"/>
            <a:ext cx="7657952" cy="979658"/>
          </a:xfrm>
          <a:prstGeom prst="rect">
            <a:avLst/>
          </a:prstGeom>
        </p:spPr>
        <p:txBody>
          <a:bodyPr anchor="t" rtlCol="false" tIns="0" lIns="0" bIns="0" rIns="0">
            <a:spAutoFit/>
          </a:bodyPr>
          <a:lstStyle/>
          <a:p>
            <a:pPr>
              <a:lnSpc>
                <a:spcPts val="7088"/>
              </a:lnSpc>
            </a:pPr>
            <a:r>
              <a:rPr lang="en-US" sz="8148" spc="-562">
                <a:solidFill>
                  <a:srgbClr val="12294E"/>
                </a:solidFill>
                <a:latin typeface="Nunito Bold"/>
              </a:rPr>
              <a:t>Deskripsi Aplikasi</a:t>
            </a:r>
          </a:p>
        </p:txBody>
      </p:sp>
      <p:sp>
        <p:nvSpPr>
          <p:cNvPr name="TextBox 13" id="13"/>
          <p:cNvSpPr txBox="true"/>
          <p:nvPr/>
        </p:nvSpPr>
        <p:spPr>
          <a:xfrm rot="0">
            <a:off x="982071" y="3037019"/>
            <a:ext cx="8928019" cy="7343775"/>
          </a:xfrm>
          <a:prstGeom prst="rect">
            <a:avLst/>
          </a:prstGeom>
        </p:spPr>
        <p:txBody>
          <a:bodyPr anchor="t" rtlCol="false" tIns="0" lIns="0" bIns="0" rIns="0">
            <a:spAutoFit/>
          </a:bodyPr>
          <a:lstStyle/>
          <a:p>
            <a:pPr algn="just">
              <a:lnSpc>
                <a:spcPts val="3600"/>
              </a:lnSpc>
            </a:pPr>
            <a:r>
              <a:rPr lang="en-US" sz="3000" spc="-89">
                <a:solidFill>
                  <a:srgbClr val="000000"/>
                </a:solidFill>
                <a:latin typeface="Poppins"/>
              </a:rPr>
              <a:t>    D</a:t>
            </a:r>
            <a:r>
              <a:rPr lang="en-US" sz="3000" spc="-89">
                <a:solidFill>
                  <a:srgbClr val="000000"/>
                </a:solidFill>
                <a:latin typeface="Poppins"/>
              </a:rPr>
              <a:t>engan adanya kemajuan dan penggunaan teknologi komputer, Pemanfaatan teknologi komputer, pasien tidak harus datang ke Rumah Sakit untuk mendaftarkan diri, melainkan dapat mendaftar melalui perangkat seluler dan komputer yang dikirim ke server Rumah sakit selanjutnya diteruskan ke Administrator Rumah Sakit.</a:t>
            </a:r>
          </a:p>
          <a:p>
            <a:pPr algn="just">
              <a:lnSpc>
                <a:spcPts val="3600"/>
              </a:lnSpc>
            </a:pPr>
            <a:r>
              <a:rPr lang="en-US" sz="3000" spc="-89">
                <a:solidFill>
                  <a:srgbClr val="000000"/>
                </a:solidFill>
                <a:latin typeface="Poppins"/>
              </a:rPr>
              <a:t>    Tujuan dari pembuatan aplikasi ini adalah untuk mempermudah cara registrasi. Dan juga dapat mengurangi keterlambatan pelayanan sehingga pasien dapat mendapat penanganan lebih cepat dan tentunya biaya operasionalnya lebih kecil.</a:t>
            </a:r>
          </a:p>
          <a:p>
            <a:pPr algn="just">
              <a:lnSpc>
                <a:spcPts val="3600"/>
              </a:lnSpc>
            </a:pPr>
          </a:p>
          <a:p>
            <a:pPr algn="just">
              <a:lnSpc>
                <a:spcPts val="36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51271" y="-2982324"/>
            <a:ext cx="7304734" cy="7304734"/>
          </a:xfrm>
          <a:custGeom>
            <a:avLst/>
            <a:gdLst/>
            <a:ahLst/>
            <a:cxnLst/>
            <a:rect r="r" b="b" t="t" l="l"/>
            <a:pathLst>
              <a:path h="7304734" w="7304734">
                <a:moveTo>
                  <a:pt x="0" y="0"/>
                </a:moveTo>
                <a:lnTo>
                  <a:pt x="7304734" y="0"/>
                </a:lnTo>
                <a:lnTo>
                  <a:pt x="7304734" y="7304733"/>
                </a:lnTo>
                <a:lnTo>
                  <a:pt x="0" y="7304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16736" y="6128709"/>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8686237" y="4141434"/>
            <a:ext cx="915527" cy="0"/>
          </a:xfrm>
          <a:prstGeom prst="line">
            <a:avLst/>
          </a:prstGeom>
          <a:ln cap="rnd" w="180975">
            <a:solidFill>
              <a:srgbClr val="12294E"/>
            </a:solidFill>
            <a:prstDash val="solid"/>
            <a:headEnd type="none" len="sm" w="sm"/>
            <a:tailEnd type="none" len="sm" w="sm"/>
          </a:ln>
        </p:spPr>
      </p:sp>
      <p:grpSp>
        <p:nvGrpSpPr>
          <p:cNvPr name="Group 7" id="7"/>
          <p:cNvGrpSpPr/>
          <p:nvPr/>
        </p:nvGrpSpPr>
        <p:grpSpPr>
          <a:xfrm rot="0">
            <a:off x="3389149" y="5143500"/>
            <a:ext cx="802807" cy="80280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01.</a:t>
              </a:r>
            </a:p>
          </p:txBody>
        </p:sp>
      </p:grpSp>
      <p:grpSp>
        <p:nvGrpSpPr>
          <p:cNvPr name="Group 10" id="10"/>
          <p:cNvGrpSpPr/>
          <p:nvPr/>
        </p:nvGrpSpPr>
        <p:grpSpPr>
          <a:xfrm rot="0">
            <a:off x="10678020" y="5030267"/>
            <a:ext cx="802807" cy="80280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04.</a:t>
              </a:r>
            </a:p>
          </p:txBody>
        </p:sp>
      </p:grpSp>
      <p:grpSp>
        <p:nvGrpSpPr>
          <p:cNvPr name="Group 13" id="13"/>
          <p:cNvGrpSpPr/>
          <p:nvPr/>
        </p:nvGrpSpPr>
        <p:grpSpPr>
          <a:xfrm rot="0">
            <a:off x="3389149" y="6051995"/>
            <a:ext cx="802807" cy="8028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02.</a:t>
              </a:r>
            </a:p>
          </p:txBody>
        </p:sp>
      </p:grpSp>
      <p:grpSp>
        <p:nvGrpSpPr>
          <p:cNvPr name="Group 16" id="16"/>
          <p:cNvGrpSpPr/>
          <p:nvPr/>
        </p:nvGrpSpPr>
        <p:grpSpPr>
          <a:xfrm rot="0">
            <a:off x="10678020" y="5938762"/>
            <a:ext cx="802807" cy="80280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05.</a:t>
              </a:r>
            </a:p>
          </p:txBody>
        </p:sp>
      </p:grpSp>
      <p:grpSp>
        <p:nvGrpSpPr>
          <p:cNvPr name="Group 19" id="19"/>
          <p:cNvGrpSpPr/>
          <p:nvPr/>
        </p:nvGrpSpPr>
        <p:grpSpPr>
          <a:xfrm rot="0">
            <a:off x="3389149" y="7017166"/>
            <a:ext cx="802807" cy="80280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294E"/>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a:solidFill>
                    <a:srgbClr val="FFFFFF"/>
                  </a:solidFill>
                  <a:latin typeface="Nunito"/>
                </a:rPr>
                <a:t>03.</a:t>
              </a:r>
            </a:p>
          </p:txBody>
        </p:sp>
      </p:grpSp>
      <p:grpSp>
        <p:nvGrpSpPr>
          <p:cNvPr name="Group 22" id="22"/>
          <p:cNvGrpSpPr>
            <a:grpSpLocks noChangeAspect="true"/>
          </p:cNvGrpSpPr>
          <p:nvPr/>
        </p:nvGrpSpPr>
        <p:grpSpPr>
          <a:xfrm rot="0">
            <a:off x="13052286" y="-2982324"/>
            <a:ext cx="8414028" cy="8413995"/>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t="0" r="-25046" b="0"/>
              </a:stretch>
            </a:blipFill>
          </p:spPr>
        </p:sp>
      </p:grpSp>
      <p:grpSp>
        <p:nvGrpSpPr>
          <p:cNvPr name="Group 24" id="24"/>
          <p:cNvGrpSpPr>
            <a:grpSpLocks noChangeAspect="true"/>
          </p:cNvGrpSpPr>
          <p:nvPr/>
        </p:nvGrpSpPr>
        <p:grpSpPr>
          <a:xfrm rot="0">
            <a:off x="-4222769" y="6453398"/>
            <a:ext cx="8414028" cy="8413995"/>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Freeform 26" id="26"/>
          <p:cNvSpPr/>
          <p:nvPr/>
        </p:nvSpPr>
        <p:spPr>
          <a:xfrm flipH="false" flipV="false" rot="-5400000">
            <a:off x="31740" y="5556925"/>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5400000">
            <a:off x="15696288" y="4251754"/>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4691314" y="2508712"/>
            <a:ext cx="5986706" cy="804047"/>
          </a:xfrm>
          <a:prstGeom prst="rect">
            <a:avLst/>
          </a:prstGeom>
        </p:spPr>
        <p:txBody>
          <a:bodyPr anchor="t" rtlCol="false" tIns="0" lIns="0" bIns="0" rIns="0">
            <a:spAutoFit/>
          </a:bodyPr>
          <a:lstStyle/>
          <a:p>
            <a:pPr algn="ctr">
              <a:lnSpc>
                <a:spcPts val="5816"/>
              </a:lnSpc>
            </a:pPr>
            <a:r>
              <a:rPr lang="en-US" sz="6685" spc="-461">
                <a:solidFill>
                  <a:srgbClr val="12294E"/>
                </a:solidFill>
                <a:latin typeface="Nunito Bold"/>
              </a:rPr>
              <a:t>Aplication Fiture</a:t>
            </a:r>
          </a:p>
        </p:txBody>
      </p:sp>
      <p:sp>
        <p:nvSpPr>
          <p:cNvPr name="TextBox 29" id="29"/>
          <p:cNvSpPr txBox="true"/>
          <p:nvPr/>
        </p:nvSpPr>
        <p:spPr>
          <a:xfrm rot="0">
            <a:off x="4581784" y="4786276"/>
            <a:ext cx="4473562" cy="2931086"/>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Notification</a:t>
            </a:r>
          </a:p>
          <a:p>
            <a:pPr>
              <a:lnSpc>
                <a:spcPts val="8040"/>
              </a:lnSpc>
            </a:pPr>
            <a:r>
              <a:rPr lang="en-US" sz="3495" spc="-241">
                <a:solidFill>
                  <a:srgbClr val="12294E"/>
                </a:solidFill>
                <a:latin typeface="Nunito"/>
              </a:rPr>
              <a:t>Register</a:t>
            </a:r>
          </a:p>
          <a:p>
            <a:pPr>
              <a:lnSpc>
                <a:spcPts val="8040"/>
              </a:lnSpc>
            </a:pPr>
            <a:r>
              <a:rPr lang="en-US" sz="3495" spc="-241">
                <a:solidFill>
                  <a:srgbClr val="12294E"/>
                </a:solidFill>
                <a:latin typeface="Nunito"/>
              </a:rPr>
              <a:t>Pilihan Pendaftaran</a:t>
            </a:r>
          </a:p>
        </p:txBody>
      </p:sp>
      <p:sp>
        <p:nvSpPr>
          <p:cNvPr name="TextBox 30" id="30"/>
          <p:cNvSpPr txBox="true"/>
          <p:nvPr/>
        </p:nvSpPr>
        <p:spPr>
          <a:xfrm rot="0">
            <a:off x="11870655" y="4673044"/>
            <a:ext cx="4473562" cy="1911911"/>
          </a:xfrm>
          <a:prstGeom prst="rect">
            <a:avLst/>
          </a:prstGeom>
        </p:spPr>
        <p:txBody>
          <a:bodyPr anchor="t" rtlCol="false" tIns="0" lIns="0" bIns="0" rIns="0">
            <a:spAutoFit/>
          </a:bodyPr>
          <a:lstStyle/>
          <a:p>
            <a:pPr>
              <a:lnSpc>
                <a:spcPts val="8040"/>
              </a:lnSpc>
            </a:pPr>
            <a:r>
              <a:rPr lang="en-US" sz="3495" spc="-241">
                <a:solidFill>
                  <a:srgbClr val="12294E"/>
                </a:solidFill>
                <a:latin typeface="Nunito"/>
              </a:rPr>
              <a:t>Tambah Pendaftaran</a:t>
            </a:r>
          </a:p>
          <a:p>
            <a:pPr>
              <a:lnSpc>
                <a:spcPts val="8040"/>
              </a:lnSpc>
            </a:pPr>
            <a:r>
              <a:rPr lang="en-US" sz="3495" spc="-241">
                <a:solidFill>
                  <a:srgbClr val="12294E"/>
                </a:solidFill>
                <a:latin typeface="Nunito"/>
              </a:rPr>
              <a:t>Bukti Register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123884" y="5143500"/>
            <a:ext cx="3608246" cy="360823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01621" t="0" r="-11144" b="0"/>
              </a:stretch>
            </a:blipFill>
          </p:spPr>
        </p:sp>
      </p:grpSp>
      <p:grpSp>
        <p:nvGrpSpPr>
          <p:cNvPr name="Group 8" id="8"/>
          <p:cNvGrpSpPr>
            <a:grpSpLocks noChangeAspect="true"/>
          </p:cNvGrpSpPr>
          <p:nvPr/>
        </p:nvGrpSpPr>
        <p:grpSpPr>
          <a:xfrm rot="0">
            <a:off x="7162239" y="5143500"/>
            <a:ext cx="3608246" cy="360823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0924" t="0" r="-39169" b="0"/>
              </a:stretch>
            </a:blipFill>
          </p:spPr>
        </p:sp>
      </p:grpSp>
      <p:grpSp>
        <p:nvGrpSpPr>
          <p:cNvPr name="Group 10" id="10"/>
          <p:cNvGrpSpPr>
            <a:grpSpLocks noChangeAspect="true"/>
          </p:cNvGrpSpPr>
          <p:nvPr/>
        </p:nvGrpSpPr>
        <p:grpSpPr>
          <a:xfrm rot="0">
            <a:off x="12777941" y="5143500"/>
            <a:ext cx="3608246" cy="3608231"/>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4906" t="0" r="-24906" b="0"/>
              </a:stretch>
            </a:blipFill>
          </p:spPr>
        </p:sp>
      </p:grpSp>
      <p:grpSp>
        <p:nvGrpSpPr>
          <p:cNvPr name="Group 12" id="12"/>
          <p:cNvGrpSpPr/>
          <p:nvPr/>
        </p:nvGrpSpPr>
        <p:grpSpPr>
          <a:xfrm rot="0">
            <a:off x="3405016" y="7859132"/>
            <a:ext cx="3445185" cy="1399168"/>
            <a:chOff x="0" y="0"/>
            <a:chExt cx="1626109" cy="660400"/>
          </a:xfrm>
        </p:grpSpPr>
        <p:sp>
          <p:nvSpPr>
            <p:cNvPr name="Freeform 13" id="13"/>
            <p:cNvSpPr/>
            <p:nvPr/>
          </p:nvSpPr>
          <p:spPr>
            <a:xfrm flipH="false" flipV="false" rot="0">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4" id="14"/>
          <p:cNvGrpSpPr/>
          <p:nvPr/>
        </p:nvGrpSpPr>
        <p:grpSpPr>
          <a:xfrm rot="0">
            <a:off x="8528504" y="7702614"/>
            <a:ext cx="3445185" cy="1399168"/>
            <a:chOff x="0" y="0"/>
            <a:chExt cx="1626109" cy="660400"/>
          </a:xfrm>
        </p:grpSpPr>
        <p:sp>
          <p:nvSpPr>
            <p:cNvPr name="Freeform 15" id="15"/>
            <p:cNvSpPr/>
            <p:nvPr/>
          </p:nvSpPr>
          <p:spPr>
            <a:xfrm flipH="false" flipV="false" rot="0">
              <a:off x="0" y="0"/>
              <a:ext cx="1626109" cy="660400"/>
            </a:xfrm>
            <a:custGeom>
              <a:avLst/>
              <a:gdLst/>
              <a:ahLst/>
              <a:cxnLst/>
              <a:rect r="r" b="b" t="t" l="l"/>
              <a:pathLst>
                <a:path h="660400" w="1626109">
                  <a:moveTo>
                    <a:pt x="1501649" y="660400"/>
                  </a:moveTo>
                  <a:lnTo>
                    <a:pt x="124460" y="660400"/>
                  </a:lnTo>
                  <a:cubicBezTo>
                    <a:pt x="55880" y="660400"/>
                    <a:pt x="0" y="604520"/>
                    <a:pt x="0" y="535940"/>
                  </a:cubicBezTo>
                  <a:lnTo>
                    <a:pt x="0" y="124460"/>
                  </a:lnTo>
                  <a:cubicBezTo>
                    <a:pt x="0" y="55880"/>
                    <a:pt x="55880" y="0"/>
                    <a:pt x="124460" y="0"/>
                  </a:cubicBezTo>
                  <a:lnTo>
                    <a:pt x="1501649" y="0"/>
                  </a:lnTo>
                  <a:cubicBezTo>
                    <a:pt x="1570229" y="0"/>
                    <a:pt x="1626109" y="55880"/>
                    <a:pt x="1626109" y="124460"/>
                  </a:cubicBezTo>
                  <a:lnTo>
                    <a:pt x="1626109" y="535940"/>
                  </a:lnTo>
                  <a:cubicBezTo>
                    <a:pt x="1626109" y="604520"/>
                    <a:pt x="1570229" y="660400"/>
                    <a:pt x="1501649" y="660400"/>
                  </a:cubicBezTo>
                  <a:close/>
                </a:path>
              </a:pathLst>
            </a:custGeom>
            <a:solidFill>
              <a:srgbClr val="12294E">
                <a:alpha val="84706"/>
              </a:srgbClr>
            </a:solidFill>
          </p:spPr>
        </p:sp>
      </p:grpSp>
      <p:grpSp>
        <p:nvGrpSpPr>
          <p:cNvPr name="Group 16" id="16"/>
          <p:cNvGrpSpPr/>
          <p:nvPr/>
        </p:nvGrpSpPr>
        <p:grpSpPr>
          <a:xfrm rot="0">
            <a:off x="13934731" y="7510727"/>
            <a:ext cx="4014913" cy="1399168"/>
            <a:chOff x="0" y="0"/>
            <a:chExt cx="1895018" cy="660400"/>
          </a:xfrm>
        </p:grpSpPr>
        <p:sp>
          <p:nvSpPr>
            <p:cNvPr name="Freeform 17" id="17"/>
            <p:cNvSpPr/>
            <p:nvPr/>
          </p:nvSpPr>
          <p:spPr>
            <a:xfrm flipH="false" flipV="false" rot="0">
              <a:off x="0" y="0"/>
              <a:ext cx="1895018" cy="660400"/>
            </a:xfrm>
            <a:custGeom>
              <a:avLst/>
              <a:gdLst/>
              <a:ahLst/>
              <a:cxnLst/>
              <a:rect r="r" b="b" t="t" l="l"/>
              <a:pathLst>
                <a:path h="660400" w="1895018">
                  <a:moveTo>
                    <a:pt x="1770558" y="660400"/>
                  </a:moveTo>
                  <a:lnTo>
                    <a:pt x="124460" y="660400"/>
                  </a:lnTo>
                  <a:cubicBezTo>
                    <a:pt x="55880" y="660400"/>
                    <a:pt x="0" y="604520"/>
                    <a:pt x="0" y="535940"/>
                  </a:cubicBezTo>
                  <a:lnTo>
                    <a:pt x="0" y="124460"/>
                  </a:lnTo>
                  <a:cubicBezTo>
                    <a:pt x="0" y="55880"/>
                    <a:pt x="55880" y="0"/>
                    <a:pt x="124460" y="0"/>
                  </a:cubicBezTo>
                  <a:lnTo>
                    <a:pt x="1770558" y="0"/>
                  </a:lnTo>
                  <a:cubicBezTo>
                    <a:pt x="1839138" y="0"/>
                    <a:pt x="1895018" y="55880"/>
                    <a:pt x="1895018" y="124460"/>
                  </a:cubicBezTo>
                  <a:lnTo>
                    <a:pt x="1895018" y="535940"/>
                  </a:lnTo>
                  <a:cubicBezTo>
                    <a:pt x="1895018" y="604520"/>
                    <a:pt x="1839138" y="660400"/>
                    <a:pt x="1770558" y="660400"/>
                  </a:cubicBezTo>
                  <a:close/>
                </a:path>
              </a:pathLst>
            </a:custGeom>
            <a:solidFill>
              <a:srgbClr val="12294E">
                <a:alpha val="84706"/>
              </a:srgbClr>
            </a:solidFill>
          </p:spPr>
        </p:sp>
      </p:grpSp>
      <p:sp>
        <p:nvSpPr>
          <p:cNvPr name="AutoShape 18" id="18"/>
          <p:cNvSpPr/>
          <p:nvPr/>
        </p:nvSpPr>
        <p:spPr>
          <a:xfrm rot="0">
            <a:off x="1795358" y="4296526"/>
            <a:ext cx="915527" cy="0"/>
          </a:xfrm>
          <a:prstGeom prst="line">
            <a:avLst/>
          </a:prstGeom>
          <a:ln cap="rnd" w="180975">
            <a:solidFill>
              <a:srgbClr val="12294E"/>
            </a:solidFill>
            <a:prstDash val="solid"/>
            <a:headEnd type="none" len="sm" w="sm"/>
            <a:tailEnd type="none" len="sm" w="sm"/>
          </a:ln>
        </p:spPr>
      </p:sp>
      <p:sp>
        <p:nvSpPr>
          <p:cNvPr name="Freeform 19" id="19"/>
          <p:cNvSpPr/>
          <p:nvPr/>
        </p:nvSpPr>
        <p:spPr>
          <a:xfrm flipH="false" flipV="false" rot="0">
            <a:off x="13828122" y="1549437"/>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795358" y="1779190"/>
            <a:ext cx="7182010" cy="1850586"/>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Sketsa antar muka</a:t>
            </a:r>
          </a:p>
        </p:txBody>
      </p:sp>
      <p:sp>
        <p:nvSpPr>
          <p:cNvPr name="AutoShape 21" id="21"/>
          <p:cNvSpPr/>
          <p:nvPr/>
        </p:nvSpPr>
        <p:spPr>
          <a:xfrm rot="0">
            <a:off x="8011265" y="2577894"/>
            <a:ext cx="5328689" cy="0"/>
          </a:xfrm>
          <a:prstGeom prst="line">
            <a:avLst/>
          </a:prstGeom>
          <a:ln cap="flat" w="9525">
            <a:solidFill>
              <a:srgbClr val="12294E"/>
            </a:solidFill>
            <a:prstDash val="solid"/>
            <a:headEnd type="none" len="sm" w="sm"/>
            <a:tailEnd type="none" len="sm" w="sm"/>
          </a:ln>
        </p:spPr>
      </p:sp>
      <p:sp>
        <p:nvSpPr>
          <p:cNvPr name="Freeform 22" id="22"/>
          <p:cNvSpPr/>
          <p:nvPr/>
        </p:nvSpPr>
        <p:spPr>
          <a:xfrm flipH="false" flipV="false" rot="-5400000">
            <a:off x="-82437" y="7427071"/>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5400000">
            <a:off x="15735235" y="1043740"/>
            <a:ext cx="2862338" cy="1566480"/>
          </a:xfrm>
          <a:custGeom>
            <a:avLst/>
            <a:gdLst/>
            <a:ahLst/>
            <a:cxnLst/>
            <a:rect r="r" b="b" t="t" l="l"/>
            <a:pathLst>
              <a:path h="1566480" w="2862338">
                <a:moveTo>
                  <a:pt x="0" y="0"/>
                </a:moveTo>
                <a:lnTo>
                  <a:pt x="2862338" y="0"/>
                </a:lnTo>
                <a:lnTo>
                  <a:pt x="2862338" y="1566480"/>
                </a:lnTo>
                <a:lnTo>
                  <a:pt x="0" y="15664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3404063" y="8025265"/>
            <a:ext cx="3446138" cy="1019277"/>
          </a:xfrm>
          <a:prstGeom prst="rect">
            <a:avLst/>
          </a:prstGeom>
        </p:spPr>
        <p:txBody>
          <a:bodyPr anchor="t" rtlCol="false" tIns="0" lIns="0" bIns="0" rIns="0">
            <a:spAutoFit/>
          </a:bodyPr>
          <a:lstStyle/>
          <a:p>
            <a:pPr algn="ctr">
              <a:lnSpc>
                <a:spcPts val="4194"/>
              </a:lnSpc>
            </a:pPr>
            <a:r>
              <a:rPr lang="en-US" sz="2995" spc="-206">
                <a:solidFill>
                  <a:srgbClr val="FFFFFF"/>
                </a:solidFill>
                <a:latin typeface="Nunito Bold"/>
              </a:rPr>
              <a:t>Customer </a:t>
            </a:r>
          </a:p>
          <a:p>
            <a:pPr algn="ctr">
              <a:lnSpc>
                <a:spcPts val="4194"/>
              </a:lnSpc>
            </a:pPr>
            <a:r>
              <a:rPr lang="en-US" sz="2995" spc="-206">
                <a:solidFill>
                  <a:srgbClr val="FFFFFF"/>
                </a:solidFill>
                <a:latin typeface="Nunito Bold"/>
              </a:rPr>
              <a:t>Registration</a:t>
            </a:r>
          </a:p>
        </p:txBody>
      </p:sp>
      <p:sp>
        <p:nvSpPr>
          <p:cNvPr name="TextBox 25" id="25"/>
          <p:cNvSpPr txBox="true"/>
          <p:nvPr/>
        </p:nvSpPr>
        <p:spPr>
          <a:xfrm rot="0">
            <a:off x="9177781" y="8130685"/>
            <a:ext cx="3185408" cy="495402"/>
          </a:xfrm>
          <a:prstGeom prst="rect">
            <a:avLst/>
          </a:prstGeom>
        </p:spPr>
        <p:txBody>
          <a:bodyPr anchor="t" rtlCol="false" tIns="0" lIns="0" bIns="0" rIns="0">
            <a:spAutoFit/>
          </a:bodyPr>
          <a:lstStyle/>
          <a:p>
            <a:pPr>
              <a:lnSpc>
                <a:spcPts val="4194"/>
              </a:lnSpc>
            </a:pPr>
            <a:r>
              <a:rPr lang="en-US" sz="2995" spc="-206">
                <a:solidFill>
                  <a:srgbClr val="FFFFFF"/>
                </a:solidFill>
                <a:latin typeface="Nunito Bold"/>
              </a:rPr>
              <a:t>Administarion</a:t>
            </a:r>
          </a:p>
        </p:txBody>
      </p:sp>
      <p:sp>
        <p:nvSpPr>
          <p:cNvPr name="TextBox 26" id="26"/>
          <p:cNvSpPr txBox="true"/>
          <p:nvPr/>
        </p:nvSpPr>
        <p:spPr>
          <a:xfrm rot="0">
            <a:off x="14503505" y="7938798"/>
            <a:ext cx="3446138" cy="495402"/>
          </a:xfrm>
          <a:prstGeom prst="rect">
            <a:avLst/>
          </a:prstGeom>
        </p:spPr>
        <p:txBody>
          <a:bodyPr anchor="t" rtlCol="false" tIns="0" lIns="0" bIns="0" rIns="0">
            <a:spAutoFit/>
          </a:bodyPr>
          <a:lstStyle/>
          <a:p>
            <a:pPr>
              <a:lnSpc>
                <a:spcPts val="4194"/>
              </a:lnSpc>
            </a:pPr>
            <a:r>
              <a:rPr lang="en-US" sz="2995" spc="-206">
                <a:solidFill>
                  <a:srgbClr val="FFFFFF"/>
                </a:solidFill>
                <a:latin typeface="Nunito"/>
              </a:rPr>
              <a:t>Pelayanan Medis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462327"/>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3862266"/>
            <a:ext cx="2644639" cy="5723663"/>
          </a:xfrm>
          <a:custGeom>
            <a:avLst/>
            <a:gdLst/>
            <a:ahLst/>
            <a:cxnLst/>
            <a:rect r="r" b="b" t="t" l="l"/>
            <a:pathLst>
              <a:path h="5723663" w="2644639">
                <a:moveTo>
                  <a:pt x="0" y="0"/>
                </a:moveTo>
                <a:lnTo>
                  <a:pt x="2644639" y="0"/>
                </a:lnTo>
                <a:lnTo>
                  <a:pt x="2644639" y="5723663"/>
                </a:lnTo>
                <a:lnTo>
                  <a:pt x="0" y="5723663"/>
                </a:lnTo>
                <a:lnTo>
                  <a:pt x="0" y="0"/>
                </a:lnTo>
                <a:close/>
              </a:path>
            </a:pathLst>
          </a:custGeom>
          <a:blipFill>
            <a:blip r:embed="rId8"/>
            <a:stretch>
              <a:fillRect l="0" t="0" r="0" b="0"/>
            </a:stretch>
          </a:blipFill>
        </p:spPr>
      </p:sp>
      <p:sp>
        <p:nvSpPr>
          <p:cNvPr name="Freeform 9" id="9"/>
          <p:cNvSpPr/>
          <p:nvPr/>
        </p:nvSpPr>
        <p:spPr>
          <a:xfrm flipH="false" flipV="false" rot="0">
            <a:off x="8228901" y="3862266"/>
            <a:ext cx="2644639" cy="5723663"/>
          </a:xfrm>
          <a:custGeom>
            <a:avLst/>
            <a:gdLst/>
            <a:ahLst/>
            <a:cxnLst/>
            <a:rect r="r" b="b" t="t" l="l"/>
            <a:pathLst>
              <a:path h="5723663" w="2644639">
                <a:moveTo>
                  <a:pt x="0" y="0"/>
                </a:moveTo>
                <a:lnTo>
                  <a:pt x="2644639" y="0"/>
                </a:lnTo>
                <a:lnTo>
                  <a:pt x="2644639" y="5723663"/>
                </a:lnTo>
                <a:lnTo>
                  <a:pt x="0" y="5723663"/>
                </a:lnTo>
                <a:lnTo>
                  <a:pt x="0" y="0"/>
                </a:lnTo>
                <a:close/>
              </a:path>
            </a:pathLst>
          </a:custGeom>
          <a:blipFill>
            <a:blip r:embed="rId9"/>
            <a:stretch>
              <a:fillRect l="0" t="0" r="0" b="0"/>
            </a:stretch>
          </a:blipFill>
        </p:spPr>
      </p:sp>
      <p:sp>
        <p:nvSpPr>
          <p:cNvPr name="Freeform 10" id="10"/>
          <p:cNvSpPr/>
          <p:nvPr/>
        </p:nvSpPr>
        <p:spPr>
          <a:xfrm flipH="false" flipV="false" rot="0">
            <a:off x="4727293" y="3862266"/>
            <a:ext cx="2644639" cy="5723663"/>
          </a:xfrm>
          <a:custGeom>
            <a:avLst/>
            <a:gdLst/>
            <a:ahLst/>
            <a:cxnLst/>
            <a:rect r="r" b="b" t="t" l="l"/>
            <a:pathLst>
              <a:path h="5723663" w="2644639">
                <a:moveTo>
                  <a:pt x="0" y="0"/>
                </a:moveTo>
                <a:lnTo>
                  <a:pt x="2644639" y="0"/>
                </a:lnTo>
                <a:lnTo>
                  <a:pt x="2644639" y="5723663"/>
                </a:lnTo>
                <a:lnTo>
                  <a:pt x="0" y="5723663"/>
                </a:lnTo>
                <a:lnTo>
                  <a:pt x="0" y="0"/>
                </a:lnTo>
                <a:close/>
              </a:path>
            </a:pathLst>
          </a:custGeom>
          <a:blipFill>
            <a:blip r:embed="rId10"/>
            <a:stretch>
              <a:fillRect l="0" t="0" r="0" b="0"/>
            </a:stretch>
          </a:blipFill>
        </p:spPr>
      </p:sp>
      <p:sp>
        <p:nvSpPr>
          <p:cNvPr name="Freeform 11" id="11"/>
          <p:cNvSpPr/>
          <p:nvPr/>
        </p:nvSpPr>
        <p:spPr>
          <a:xfrm flipH="false" flipV="false" rot="0">
            <a:off x="11833690" y="3411352"/>
            <a:ext cx="3012530" cy="6519873"/>
          </a:xfrm>
          <a:custGeom>
            <a:avLst/>
            <a:gdLst/>
            <a:ahLst/>
            <a:cxnLst/>
            <a:rect r="r" b="b" t="t" l="l"/>
            <a:pathLst>
              <a:path h="6519873" w="3012530">
                <a:moveTo>
                  <a:pt x="0" y="0"/>
                </a:moveTo>
                <a:lnTo>
                  <a:pt x="3012530" y="0"/>
                </a:lnTo>
                <a:lnTo>
                  <a:pt x="3012530" y="6519873"/>
                </a:lnTo>
                <a:lnTo>
                  <a:pt x="0" y="6519873"/>
                </a:lnTo>
                <a:lnTo>
                  <a:pt x="0" y="0"/>
                </a:lnTo>
                <a:close/>
              </a:path>
            </a:pathLst>
          </a:custGeom>
          <a:blipFill>
            <a:blip r:embed="rId11"/>
            <a:stretch>
              <a:fillRect l="0" t="0" r="0" b="0"/>
            </a:stretch>
          </a:blipFill>
        </p:spPr>
      </p:sp>
      <p:sp>
        <p:nvSpPr>
          <p:cNvPr name="TextBox 12" id="12"/>
          <p:cNvSpPr txBox="true"/>
          <p:nvPr/>
        </p:nvSpPr>
        <p:spPr>
          <a:xfrm rot="0">
            <a:off x="1795358" y="1572695"/>
            <a:ext cx="7348642"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Alur Tampilan Aplikasi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795358" y="3462327"/>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5145235" y="2363436"/>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553501" y="165593"/>
            <a:ext cx="7705799" cy="9955813"/>
          </a:xfrm>
          <a:custGeom>
            <a:avLst/>
            <a:gdLst/>
            <a:ahLst/>
            <a:cxnLst/>
            <a:rect r="r" b="b" t="t" l="l"/>
            <a:pathLst>
              <a:path h="9955813" w="7705799">
                <a:moveTo>
                  <a:pt x="0" y="0"/>
                </a:moveTo>
                <a:lnTo>
                  <a:pt x="7705799" y="0"/>
                </a:lnTo>
                <a:lnTo>
                  <a:pt x="7705799" y="9955814"/>
                </a:lnTo>
                <a:lnTo>
                  <a:pt x="0" y="9955814"/>
                </a:lnTo>
                <a:lnTo>
                  <a:pt x="0" y="0"/>
                </a:lnTo>
                <a:close/>
              </a:path>
            </a:pathLst>
          </a:custGeom>
          <a:blipFill>
            <a:blip r:embed="rId8"/>
            <a:stretch>
              <a:fillRect l="0" t="0" r="0" b="0"/>
            </a:stretch>
          </a:blipFill>
        </p:spPr>
      </p:sp>
      <p:sp>
        <p:nvSpPr>
          <p:cNvPr name="TextBox 9" id="9"/>
          <p:cNvSpPr txBox="true"/>
          <p:nvPr/>
        </p:nvSpPr>
        <p:spPr>
          <a:xfrm rot="0">
            <a:off x="1795358" y="1572695"/>
            <a:ext cx="7348642"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Alur Tampilan Aplikasi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95358" y="4595076"/>
            <a:ext cx="915527" cy="0"/>
          </a:xfrm>
          <a:prstGeom prst="line">
            <a:avLst/>
          </a:prstGeom>
          <a:ln cap="rnd" w="180975">
            <a:solidFill>
              <a:srgbClr val="12294E"/>
            </a:solidFill>
            <a:prstDash val="solid"/>
            <a:headEnd type="none" len="sm" w="sm"/>
            <a:tailEnd type="none" len="sm" w="sm"/>
          </a:ln>
        </p:spPr>
      </p:sp>
      <p:grpSp>
        <p:nvGrpSpPr>
          <p:cNvPr name="Group 6" id="6"/>
          <p:cNvGrpSpPr/>
          <p:nvPr/>
        </p:nvGrpSpPr>
        <p:grpSpPr>
          <a:xfrm rot="0">
            <a:off x="11703197" y="6977860"/>
            <a:ext cx="4634141" cy="1715660"/>
            <a:chOff x="0" y="0"/>
            <a:chExt cx="1783796" cy="660400"/>
          </a:xfrm>
        </p:grpSpPr>
        <p:sp>
          <p:nvSpPr>
            <p:cNvPr name="Freeform 7" id="7"/>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8" id="8"/>
          <p:cNvGrpSpPr/>
          <p:nvPr/>
        </p:nvGrpSpPr>
        <p:grpSpPr>
          <a:xfrm rot="0">
            <a:off x="6660297" y="6977860"/>
            <a:ext cx="4634141" cy="1715660"/>
            <a:chOff x="0" y="0"/>
            <a:chExt cx="1783796" cy="660400"/>
          </a:xfrm>
        </p:grpSpPr>
        <p:sp>
          <p:nvSpPr>
            <p:cNvPr name="Freeform 9" id="9"/>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0" id="10"/>
          <p:cNvGrpSpPr/>
          <p:nvPr/>
        </p:nvGrpSpPr>
        <p:grpSpPr>
          <a:xfrm rot="0">
            <a:off x="1616581" y="6977860"/>
            <a:ext cx="4634141" cy="1715660"/>
            <a:chOff x="0" y="0"/>
            <a:chExt cx="1783796" cy="660400"/>
          </a:xfrm>
        </p:grpSpPr>
        <p:sp>
          <p:nvSpPr>
            <p:cNvPr name="Freeform 11" id="11"/>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2" id="12"/>
          <p:cNvGrpSpPr>
            <a:grpSpLocks noChangeAspect="true"/>
          </p:cNvGrpSpPr>
          <p:nvPr/>
        </p:nvGrpSpPr>
        <p:grpSpPr>
          <a:xfrm rot="0">
            <a:off x="11840653" y="-3255107"/>
            <a:ext cx="7251970" cy="7494701"/>
            <a:chOff x="0" y="0"/>
            <a:chExt cx="6362700" cy="6575666"/>
          </a:xfrm>
        </p:grpSpPr>
        <p:sp>
          <p:nvSpPr>
            <p:cNvPr name="Freeform 13" id="13"/>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0" t="0" r="0" b="-45223"/>
              </a:stretch>
            </a:blipFill>
          </p:spPr>
        </p:sp>
      </p:grpSp>
      <p:sp>
        <p:nvSpPr>
          <p:cNvPr name="Freeform 14" id="14"/>
          <p:cNvSpPr/>
          <p:nvPr/>
        </p:nvSpPr>
        <p:spPr>
          <a:xfrm flipH="false" flipV="false" rot="0">
            <a:off x="11026935" y="2125529"/>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795358" y="2382704"/>
            <a:ext cx="7182010"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Alur Kerja Aplikasi</a:t>
            </a:r>
          </a:p>
        </p:txBody>
      </p:sp>
      <p:sp>
        <p:nvSpPr>
          <p:cNvPr name="TextBox 16" id="16"/>
          <p:cNvSpPr txBox="true"/>
          <p:nvPr/>
        </p:nvSpPr>
        <p:spPr>
          <a:xfrm rot="0">
            <a:off x="2253121" y="7569591"/>
            <a:ext cx="3763441" cy="422376"/>
          </a:xfrm>
          <a:prstGeom prst="rect">
            <a:avLst/>
          </a:prstGeom>
        </p:spPr>
        <p:txBody>
          <a:bodyPr anchor="t" rtlCol="false" tIns="0" lIns="0" bIns="0" rIns="0">
            <a:spAutoFit/>
          </a:bodyPr>
          <a:lstStyle/>
          <a:p>
            <a:pPr>
              <a:lnSpc>
                <a:spcPts val="3494"/>
              </a:lnSpc>
              <a:spcBef>
                <a:spcPct val="0"/>
              </a:spcBef>
            </a:pPr>
            <a:r>
              <a:rPr lang="en-US" sz="2496" spc="-172">
                <a:solidFill>
                  <a:srgbClr val="FFFFFF"/>
                </a:solidFill>
                <a:latin typeface="Nunito"/>
              </a:rPr>
              <a:t>Mendaftarkan Data diri </a:t>
            </a:r>
          </a:p>
        </p:txBody>
      </p:sp>
      <p:sp>
        <p:nvSpPr>
          <p:cNvPr name="TextBox 17" id="17"/>
          <p:cNvSpPr txBox="true"/>
          <p:nvPr/>
        </p:nvSpPr>
        <p:spPr>
          <a:xfrm rot="0">
            <a:off x="1795358" y="6351071"/>
            <a:ext cx="3763441" cy="417134"/>
          </a:xfrm>
          <a:prstGeom prst="rect">
            <a:avLst/>
          </a:prstGeom>
        </p:spPr>
        <p:txBody>
          <a:bodyPr anchor="t" rtlCol="false" tIns="0" lIns="0" bIns="0" rIns="0">
            <a:spAutoFit/>
          </a:bodyPr>
          <a:lstStyle/>
          <a:p>
            <a:pPr algn="ctr">
              <a:lnSpc>
                <a:spcPts val="3235"/>
              </a:lnSpc>
            </a:pPr>
            <a:r>
              <a:rPr lang="en-US" sz="2995" spc="-206">
                <a:solidFill>
                  <a:srgbClr val="12294E"/>
                </a:solidFill>
                <a:latin typeface="Nunito Bold"/>
              </a:rPr>
              <a:t>Registarsi</a:t>
            </a:r>
          </a:p>
        </p:txBody>
      </p:sp>
      <p:sp>
        <p:nvSpPr>
          <p:cNvPr name="TextBox 18" id="18"/>
          <p:cNvSpPr txBox="true"/>
          <p:nvPr/>
        </p:nvSpPr>
        <p:spPr>
          <a:xfrm rot="0">
            <a:off x="8372481" y="6351071"/>
            <a:ext cx="1342956" cy="417134"/>
          </a:xfrm>
          <a:prstGeom prst="rect">
            <a:avLst/>
          </a:prstGeom>
        </p:spPr>
        <p:txBody>
          <a:bodyPr anchor="t" rtlCol="false" tIns="0" lIns="0" bIns="0" rIns="0">
            <a:spAutoFit/>
          </a:bodyPr>
          <a:lstStyle/>
          <a:p>
            <a:pPr>
              <a:lnSpc>
                <a:spcPts val="3235"/>
              </a:lnSpc>
            </a:pPr>
            <a:r>
              <a:rPr lang="en-US" sz="2995" spc="-206">
                <a:solidFill>
                  <a:srgbClr val="12294E"/>
                </a:solidFill>
                <a:latin typeface="Nunito Bold"/>
              </a:rPr>
              <a:t>Piliahan</a:t>
            </a:r>
          </a:p>
        </p:txBody>
      </p:sp>
      <p:sp>
        <p:nvSpPr>
          <p:cNvPr name="TextBox 19" id="19"/>
          <p:cNvSpPr txBox="true"/>
          <p:nvPr/>
        </p:nvSpPr>
        <p:spPr>
          <a:xfrm rot="0">
            <a:off x="13030305" y="6336360"/>
            <a:ext cx="1979926" cy="417134"/>
          </a:xfrm>
          <a:prstGeom prst="rect">
            <a:avLst/>
          </a:prstGeom>
        </p:spPr>
        <p:txBody>
          <a:bodyPr anchor="t" rtlCol="false" tIns="0" lIns="0" bIns="0" rIns="0">
            <a:spAutoFit/>
          </a:bodyPr>
          <a:lstStyle/>
          <a:p>
            <a:pPr>
              <a:lnSpc>
                <a:spcPts val="3235"/>
              </a:lnSpc>
            </a:pPr>
            <a:r>
              <a:rPr lang="en-US" sz="2995" spc="-206">
                <a:solidFill>
                  <a:srgbClr val="12294E"/>
                </a:solidFill>
                <a:latin typeface="Nunito Bold"/>
              </a:rPr>
              <a:t>Konfirmasi</a:t>
            </a:r>
          </a:p>
        </p:txBody>
      </p:sp>
      <p:sp>
        <p:nvSpPr>
          <p:cNvPr name="TextBox 20" id="20"/>
          <p:cNvSpPr txBox="true"/>
          <p:nvPr/>
        </p:nvSpPr>
        <p:spPr>
          <a:xfrm rot="0">
            <a:off x="7162239" y="7381615"/>
            <a:ext cx="3763441" cy="860526"/>
          </a:xfrm>
          <a:prstGeom prst="rect">
            <a:avLst/>
          </a:prstGeom>
        </p:spPr>
        <p:txBody>
          <a:bodyPr anchor="t" rtlCol="false" tIns="0" lIns="0" bIns="0" rIns="0">
            <a:spAutoFit/>
          </a:bodyPr>
          <a:lstStyle/>
          <a:p>
            <a:pPr algn="ctr">
              <a:lnSpc>
                <a:spcPts val="3494"/>
              </a:lnSpc>
              <a:spcBef>
                <a:spcPct val="0"/>
              </a:spcBef>
            </a:pPr>
            <a:r>
              <a:rPr lang="en-US" sz="2496" spc="-172">
                <a:solidFill>
                  <a:srgbClr val="FFFFFF"/>
                </a:solidFill>
                <a:latin typeface="Nunito"/>
              </a:rPr>
              <a:t>Memilih jenis layanan  yang dibutuhkan</a:t>
            </a:r>
          </a:p>
        </p:txBody>
      </p:sp>
      <p:sp>
        <p:nvSpPr>
          <p:cNvPr name="TextBox 21" id="21"/>
          <p:cNvSpPr txBox="true"/>
          <p:nvPr/>
        </p:nvSpPr>
        <p:spPr>
          <a:xfrm rot="0">
            <a:off x="12208839" y="7162540"/>
            <a:ext cx="3763441" cy="1298676"/>
          </a:xfrm>
          <a:prstGeom prst="rect">
            <a:avLst/>
          </a:prstGeom>
        </p:spPr>
        <p:txBody>
          <a:bodyPr anchor="t" rtlCol="false" tIns="0" lIns="0" bIns="0" rIns="0">
            <a:spAutoFit/>
          </a:bodyPr>
          <a:lstStyle/>
          <a:p>
            <a:pPr algn="ctr">
              <a:lnSpc>
                <a:spcPts val="3494"/>
              </a:lnSpc>
              <a:spcBef>
                <a:spcPct val="0"/>
              </a:spcBef>
            </a:pPr>
            <a:r>
              <a:rPr lang="en-US" sz="2496" spc="-172">
                <a:solidFill>
                  <a:srgbClr val="FFFFFF"/>
                </a:solidFill>
                <a:latin typeface="Nunito"/>
              </a:rPr>
              <a:t>Mengonfirnasi data dan piolihan sudah sesuai atau belum</a:t>
            </a:r>
          </a:p>
        </p:txBody>
      </p:sp>
      <p:sp>
        <p:nvSpPr>
          <p:cNvPr name="TextBox 22" id="22"/>
          <p:cNvSpPr txBox="true"/>
          <p:nvPr/>
        </p:nvSpPr>
        <p:spPr>
          <a:xfrm rot="0">
            <a:off x="3118842" y="4948026"/>
            <a:ext cx="1116473" cy="1587377"/>
          </a:xfrm>
          <a:prstGeom prst="rect">
            <a:avLst/>
          </a:prstGeom>
        </p:spPr>
        <p:txBody>
          <a:bodyPr anchor="t" rtlCol="false" tIns="0" lIns="0" bIns="0" rIns="0">
            <a:spAutoFit/>
          </a:bodyPr>
          <a:lstStyle/>
          <a:p>
            <a:pPr>
              <a:lnSpc>
                <a:spcPts val="13061"/>
              </a:lnSpc>
            </a:pPr>
            <a:r>
              <a:rPr lang="en-US" sz="9329">
                <a:solidFill>
                  <a:srgbClr val="002F70"/>
                </a:solidFill>
                <a:latin typeface="Teko Bold"/>
              </a:rPr>
              <a:t>01</a:t>
            </a:r>
          </a:p>
        </p:txBody>
      </p:sp>
      <p:sp>
        <p:nvSpPr>
          <p:cNvPr name="TextBox 23" id="23"/>
          <p:cNvSpPr txBox="true"/>
          <p:nvPr/>
        </p:nvSpPr>
        <p:spPr>
          <a:xfrm rot="0">
            <a:off x="8372481" y="4938501"/>
            <a:ext cx="1342956" cy="1587377"/>
          </a:xfrm>
          <a:prstGeom prst="rect">
            <a:avLst/>
          </a:prstGeom>
        </p:spPr>
        <p:txBody>
          <a:bodyPr anchor="t" rtlCol="false" tIns="0" lIns="0" bIns="0" rIns="0">
            <a:spAutoFit/>
          </a:bodyPr>
          <a:lstStyle/>
          <a:p>
            <a:pPr>
              <a:lnSpc>
                <a:spcPts val="13061"/>
              </a:lnSpc>
            </a:pPr>
            <a:r>
              <a:rPr lang="en-US" sz="9329">
                <a:solidFill>
                  <a:srgbClr val="002F70"/>
                </a:solidFill>
                <a:latin typeface="Teko Bold"/>
              </a:rPr>
              <a:t>02</a:t>
            </a:r>
          </a:p>
        </p:txBody>
      </p:sp>
      <p:sp>
        <p:nvSpPr>
          <p:cNvPr name="TextBox 24" id="24"/>
          <p:cNvSpPr txBox="true"/>
          <p:nvPr/>
        </p:nvSpPr>
        <p:spPr>
          <a:xfrm rot="0">
            <a:off x="13141000" y="4972050"/>
            <a:ext cx="1342956" cy="1587377"/>
          </a:xfrm>
          <a:prstGeom prst="rect">
            <a:avLst/>
          </a:prstGeom>
        </p:spPr>
        <p:txBody>
          <a:bodyPr anchor="t" rtlCol="false" tIns="0" lIns="0" bIns="0" rIns="0">
            <a:spAutoFit/>
          </a:bodyPr>
          <a:lstStyle/>
          <a:p>
            <a:pPr>
              <a:lnSpc>
                <a:spcPts val="13061"/>
              </a:lnSpc>
            </a:pPr>
            <a:r>
              <a:rPr lang="en-US" sz="9329">
                <a:solidFill>
                  <a:srgbClr val="002F70"/>
                </a:solidFill>
                <a:latin typeface="Teko Bold"/>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rot="0">
            <a:off x="1795358" y="4595076"/>
            <a:ext cx="915527" cy="0"/>
          </a:xfrm>
          <a:prstGeom prst="line">
            <a:avLst/>
          </a:prstGeom>
          <a:ln cap="rnd" w="180975">
            <a:solidFill>
              <a:srgbClr val="12294E"/>
            </a:solidFill>
            <a:prstDash val="solid"/>
            <a:headEnd type="none" len="sm" w="sm"/>
            <a:tailEnd type="none" len="sm" w="sm"/>
          </a:ln>
        </p:spPr>
      </p:sp>
      <p:grpSp>
        <p:nvGrpSpPr>
          <p:cNvPr name="Group 6" id="6"/>
          <p:cNvGrpSpPr/>
          <p:nvPr/>
        </p:nvGrpSpPr>
        <p:grpSpPr>
          <a:xfrm rot="0">
            <a:off x="6660297" y="6977860"/>
            <a:ext cx="4634141" cy="1715660"/>
            <a:chOff x="0" y="0"/>
            <a:chExt cx="1783796" cy="660400"/>
          </a:xfrm>
        </p:grpSpPr>
        <p:sp>
          <p:nvSpPr>
            <p:cNvPr name="Freeform 7" id="7"/>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8" id="8"/>
          <p:cNvGrpSpPr/>
          <p:nvPr/>
        </p:nvGrpSpPr>
        <p:grpSpPr>
          <a:xfrm rot="0">
            <a:off x="1616581" y="6977860"/>
            <a:ext cx="4634141" cy="1715660"/>
            <a:chOff x="0" y="0"/>
            <a:chExt cx="1783796" cy="660400"/>
          </a:xfrm>
        </p:grpSpPr>
        <p:sp>
          <p:nvSpPr>
            <p:cNvPr name="Freeform 9" id="9"/>
            <p:cNvSpPr/>
            <p:nvPr/>
          </p:nvSpPr>
          <p:spPr>
            <a:xfrm flipH="false" flipV="false" rot="0">
              <a:off x="0" y="0"/>
              <a:ext cx="1783796" cy="660400"/>
            </a:xfrm>
            <a:custGeom>
              <a:avLst/>
              <a:gdLst/>
              <a:ahLst/>
              <a:cxnLst/>
              <a:rect r="r" b="b" t="t" l="l"/>
              <a:pathLst>
                <a:path h="660400" w="1783796">
                  <a:moveTo>
                    <a:pt x="1659336" y="660400"/>
                  </a:moveTo>
                  <a:lnTo>
                    <a:pt x="124460" y="660400"/>
                  </a:lnTo>
                  <a:cubicBezTo>
                    <a:pt x="55880" y="660400"/>
                    <a:pt x="0" y="604520"/>
                    <a:pt x="0" y="535940"/>
                  </a:cubicBezTo>
                  <a:lnTo>
                    <a:pt x="0" y="124460"/>
                  </a:lnTo>
                  <a:cubicBezTo>
                    <a:pt x="0" y="55880"/>
                    <a:pt x="55880" y="0"/>
                    <a:pt x="124460" y="0"/>
                  </a:cubicBezTo>
                  <a:lnTo>
                    <a:pt x="1659336" y="0"/>
                  </a:lnTo>
                  <a:cubicBezTo>
                    <a:pt x="1727916" y="0"/>
                    <a:pt x="1783796" y="55880"/>
                    <a:pt x="1783796" y="124460"/>
                  </a:cubicBezTo>
                  <a:lnTo>
                    <a:pt x="1783796" y="535940"/>
                  </a:lnTo>
                  <a:cubicBezTo>
                    <a:pt x="1783796" y="604520"/>
                    <a:pt x="1727916" y="660400"/>
                    <a:pt x="1659336" y="660400"/>
                  </a:cubicBezTo>
                  <a:close/>
                </a:path>
              </a:pathLst>
            </a:custGeom>
            <a:solidFill>
              <a:srgbClr val="12294E">
                <a:alpha val="84706"/>
              </a:srgbClr>
            </a:solidFill>
          </p:spPr>
        </p:sp>
      </p:grpSp>
      <p:grpSp>
        <p:nvGrpSpPr>
          <p:cNvPr name="Group 10" id="10"/>
          <p:cNvGrpSpPr>
            <a:grpSpLocks noChangeAspect="true"/>
          </p:cNvGrpSpPr>
          <p:nvPr/>
        </p:nvGrpSpPr>
        <p:grpSpPr>
          <a:xfrm rot="0">
            <a:off x="11840653" y="-3255107"/>
            <a:ext cx="7251970" cy="7494701"/>
            <a:chOff x="0" y="0"/>
            <a:chExt cx="6362700" cy="6575666"/>
          </a:xfrm>
        </p:grpSpPr>
        <p:sp>
          <p:nvSpPr>
            <p:cNvPr name="Freeform 11" id="11"/>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6"/>
              <a:stretch>
                <a:fillRect l="-27515" t="0" r="-27515" b="0"/>
              </a:stretch>
            </a:blipFill>
          </p:spPr>
        </p:sp>
      </p:grpSp>
      <p:sp>
        <p:nvSpPr>
          <p:cNvPr name="Freeform 12" id="12"/>
          <p:cNvSpPr/>
          <p:nvPr/>
        </p:nvSpPr>
        <p:spPr>
          <a:xfrm flipH="false" flipV="false" rot="0">
            <a:off x="11026935" y="2125529"/>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95358" y="2382704"/>
            <a:ext cx="7182010" cy="1838657"/>
          </a:xfrm>
          <a:prstGeom prst="rect">
            <a:avLst/>
          </a:prstGeom>
        </p:spPr>
        <p:txBody>
          <a:bodyPr anchor="t" rtlCol="false" tIns="0" lIns="0" bIns="0" rIns="0">
            <a:spAutoFit/>
          </a:bodyPr>
          <a:lstStyle/>
          <a:p>
            <a:pPr>
              <a:lnSpc>
                <a:spcPts val="6977"/>
              </a:lnSpc>
            </a:pPr>
            <a:r>
              <a:rPr lang="en-US" sz="8019" spc="-553">
                <a:solidFill>
                  <a:srgbClr val="12294E"/>
                </a:solidFill>
                <a:latin typeface="Nunito Bold"/>
              </a:rPr>
              <a:t>Alur Kerja Aplikasi</a:t>
            </a:r>
          </a:p>
        </p:txBody>
      </p:sp>
      <p:sp>
        <p:nvSpPr>
          <p:cNvPr name="TextBox 14" id="14"/>
          <p:cNvSpPr txBox="true"/>
          <p:nvPr/>
        </p:nvSpPr>
        <p:spPr>
          <a:xfrm rot="0">
            <a:off x="2049429" y="7350516"/>
            <a:ext cx="3763441" cy="860526"/>
          </a:xfrm>
          <a:prstGeom prst="rect">
            <a:avLst/>
          </a:prstGeom>
        </p:spPr>
        <p:txBody>
          <a:bodyPr anchor="t" rtlCol="false" tIns="0" lIns="0" bIns="0" rIns="0">
            <a:spAutoFit/>
          </a:bodyPr>
          <a:lstStyle/>
          <a:p>
            <a:pPr algn="ctr">
              <a:lnSpc>
                <a:spcPts val="3494"/>
              </a:lnSpc>
              <a:spcBef>
                <a:spcPct val="0"/>
              </a:spcBef>
            </a:pPr>
            <a:r>
              <a:rPr lang="en-US" sz="2496" spc="-172">
                <a:solidFill>
                  <a:srgbClr val="FFFFFF"/>
                </a:solidFill>
                <a:latin typeface="Nunito"/>
              </a:rPr>
              <a:t>Memilih selesaikan registrasi atau tambah layanan</a:t>
            </a:r>
          </a:p>
        </p:txBody>
      </p:sp>
      <p:sp>
        <p:nvSpPr>
          <p:cNvPr name="TextBox 15" id="15"/>
          <p:cNvSpPr txBox="true"/>
          <p:nvPr/>
        </p:nvSpPr>
        <p:spPr>
          <a:xfrm rot="0">
            <a:off x="1795358" y="6351071"/>
            <a:ext cx="3763441" cy="417134"/>
          </a:xfrm>
          <a:prstGeom prst="rect">
            <a:avLst/>
          </a:prstGeom>
        </p:spPr>
        <p:txBody>
          <a:bodyPr anchor="t" rtlCol="false" tIns="0" lIns="0" bIns="0" rIns="0">
            <a:spAutoFit/>
          </a:bodyPr>
          <a:lstStyle/>
          <a:p>
            <a:pPr algn="ctr">
              <a:lnSpc>
                <a:spcPts val="3235"/>
              </a:lnSpc>
            </a:pPr>
            <a:r>
              <a:rPr lang="en-US" sz="2995" spc="-206">
                <a:solidFill>
                  <a:srgbClr val="12294E"/>
                </a:solidFill>
                <a:latin typeface="Nunito Bold"/>
              </a:rPr>
              <a:t>lanjutan</a:t>
            </a:r>
          </a:p>
        </p:txBody>
      </p:sp>
      <p:sp>
        <p:nvSpPr>
          <p:cNvPr name="TextBox 16" id="16"/>
          <p:cNvSpPr txBox="true"/>
          <p:nvPr/>
        </p:nvSpPr>
        <p:spPr>
          <a:xfrm rot="0">
            <a:off x="8372481" y="6351071"/>
            <a:ext cx="1342956" cy="417134"/>
          </a:xfrm>
          <a:prstGeom prst="rect">
            <a:avLst/>
          </a:prstGeom>
        </p:spPr>
        <p:txBody>
          <a:bodyPr anchor="t" rtlCol="false" tIns="0" lIns="0" bIns="0" rIns="0">
            <a:spAutoFit/>
          </a:bodyPr>
          <a:lstStyle/>
          <a:p>
            <a:pPr>
              <a:lnSpc>
                <a:spcPts val="3235"/>
              </a:lnSpc>
            </a:pPr>
            <a:r>
              <a:rPr lang="en-US" sz="2995" spc="-206">
                <a:solidFill>
                  <a:srgbClr val="12294E"/>
                </a:solidFill>
                <a:latin typeface="Nunito"/>
              </a:rPr>
              <a:t>Bukti</a:t>
            </a:r>
          </a:p>
        </p:txBody>
      </p:sp>
      <p:sp>
        <p:nvSpPr>
          <p:cNvPr name="TextBox 17" id="17"/>
          <p:cNvSpPr txBox="true"/>
          <p:nvPr/>
        </p:nvSpPr>
        <p:spPr>
          <a:xfrm rot="0">
            <a:off x="7162239" y="7381615"/>
            <a:ext cx="3763441" cy="860526"/>
          </a:xfrm>
          <a:prstGeom prst="rect">
            <a:avLst/>
          </a:prstGeom>
        </p:spPr>
        <p:txBody>
          <a:bodyPr anchor="t" rtlCol="false" tIns="0" lIns="0" bIns="0" rIns="0">
            <a:spAutoFit/>
          </a:bodyPr>
          <a:lstStyle/>
          <a:p>
            <a:pPr algn="ctr">
              <a:lnSpc>
                <a:spcPts val="3494"/>
              </a:lnSpc>
              <a:spcBef>
                <a:spcPct val="0"/>
              </a:spcBef>
            </a:pPr>
            <a:r>
              <a:rPr lang="en-US" sz="2496" spc="-172">
                <a:solidFill>
                  <a:srgbClr val="FFFFFF"/>
                </a:solidFill>
                <a:latin typeface="Nunito"/>
              </a:rPr>
              <a:t>Cetak Bukti Registrasi dan Nomor Antri Layanan</a:t>
            </a:r>
          </a:p>
        </p:txBody>
      </p:sp>
      <p:sp>
        <p:nvSpPr>
          <p:cNvPr name="TextBox 18" id="18"/>
          <p:cNvSpPr txBox="true"/>
          <p:nvPr/>
        </p:nvSpPr>
        <p:spPr>
          <a:xfrm rot="0">
            <a:off x="3118842" y="4948026"/>
            <a:ext cx="1624614" cy="1587377"/>
          </a:xfrm>
          <a:prstGeom prst="rect">
            <a:avLst/>
          </a:prstGeom>
        </p:spPr>
        <p:txBody>
          <a:bodyPr anchor="t" rtlCol="false" tIns="0" lIns="0" bIns="0" rIns="0">
            <a:spAutoFit/>
          </a:bodyPr>
          <a:lstStyle/>
          <a:p>
            <a:pPr>
              <a:lnSpc>
                <a:spcPts val="13061"/>
              </a:lnSpc>
            </a:pPr>
            <a:r>
              <a:rPr lang="en-US" sz="9329">
                <a:solidFill>
                  <a:srgbClr val="002F70"/>
                </a:solidFill>
                <a:latin typeface="Teko Bold"/>
              </a:rPr>
              <a:t>04</a:t>
            </a:r>
          </a:p>
        </p:txBody>
      </p:sp>
      <p:sp>
        <p:nvSpPr>
          <p:cNvPr name="TextBox 19" id="19"/>
          <p:cNvSpPr txBox="true"/>
          <p:nvPr/>
        </p:nvSpPr>
        <p:spPr>
          <a:xfrm rot="0">
            <a:off x="8372481" y="4938501"/>
            <a:ext cx="1342956" cy="1587377"/>
          </a:xfrm>
          <a:prstGeom prst="rect">
            <a:avLst/>
          </a:prstGeom>
        </p:spPr>
        <p:txBody>
          <a:bodyPr anchor="t" rtlCol="false" tIns="0" lIns="0" bIns="0" rIns="0">
            <a:spAutoFit/>
          </a:bodyPr>
          <a:lstStyle/>
          <a:p>
            <a:pPr>
              <a:lnSpc>
                <a:spcPts val="13061"/>
              </a:lnSpc>
            </a:pPr>
            <a:r>
              <a:rPr lang="en-US" sz="9329">
                <a:solidFill>
                  <a:srgbClr val="002F70"/>
                </a:solidFill>
                <a:latin typeface="Teko Bold"/>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F1FF"/>
        </a:solidFill>
      </p:bgPr>
    </p:bg>
    <p:spTree>
      <p:nvGrpSpPr>
        <p:cNvPr id="1" name=""/>
        <p:cNvGrpSpPr/>
        <p:nvPr/>
      </p:nvGrpSpPr>
      <p:grpSpPr>
        <a:xfrm>
          <a:off x="0" y="0"/>
          <a:ext cx="0" cy="0"/>
          <a:chOff x="0" y="0"/>
          <a:chExt cx="0" cy="0"/>
        </a:xfrm>
      </p:grpSpPr>
      <p:sp>
        <p:nvSpPr>
          <p:cNvPr name="Freeform 2" id="2"/>
          <p:cNvSpPr/>
          <p:nvPr/>
        </p:nvSpPr>
        <p:spPr>
          <a:xfrm flipH="false" flipV="false" rot="0">
            <a:off x="-2898296" y="-2409370"/>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39955" y="6303446"/>
            <a:ext cx="7304734" cy="7304734"/>
          </a:xfrm>
          <a:custGeom>
            <a:avLst/>
            <a:gdLst/>
            <a:ahLst/>
            <a:cxnLst/>
            <a:rect r="r" b="b" t="t" l="l"/>
            <a:pathLst>
              <a:path h="7304734" w="7304734">
                <a:moveTo>
                  <a:pt x="0" y="0"/>
                </a:moveTo>
                <a:lnTo>
                  <a:pt x="7304734" y="0"/>
                </a:lnTo>
                <a:lnTo>
                  <a:pt x="7304734" y="7304734"/>
                </a:lnTo>
                <a:lnTo>
                  <a:pt x="0" y="7304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01032" y="-5030267"/>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98296" y="5431671"/>
            <a:ext cx="10060535" cy="10060535"/>
          </a:xfrm>
          <a:custGeom>
            <a:avLst/>
            <a:gdLst/>
            <a:ahLst/>
            <a:cxnLst/>
            <a:rect r="r" b="b" t="t" l="l"/>
            <a:pathLst>
              <a:path h="10060535" w="10060535">
                <a:moveTo>
                  <a:pt x="0" y="0"/>
                </a:moveTo>
                <a:lnTo>
                  <a:pt x="10060535" y="0"/>
                </a:lnTo>
                <a:lnTo>
                  <a:pt x="10060535" y="10060534"/>
                </a:lnTo>
                <a:lnTo>
                  <a:pt x="0" y="100605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0">
            <a:off x="1216445" y="1242997"/>
            <a:ext cx="915527" cy="0"/>
          </a:xfrm>
          <a:prstGeom prst="line">
            <a:avLst/>
          </a:prstGeom>
          <a:ln cap="rnd" w="180975">
            <a:solidFill>
              <a:srgbClr val="12294E"/>
            </a:solidFill>
            <a:prstDash val="solid"/>
            <a:headEnd type="none" len="sm" w="sm"/>
            <a:tailEnd type="none" len="sm" w="sm"/>
          </a:ln>
        </p:spPr>
      </p:sp>
      <p:sp>
        <p:nvSpPr>
          <p:cNvPr name="Freeform 7" id="7"/>
          <p:cNvSpPr/>
          <p:nvPr/>
        </p:nvSpPr>
        <p:spPr>
          <a:xfrm flipH="false" flipV="false" rot="0">
            <a:off x="14436142" y="1028700"/>
            <a:ext cx="2114065" cy="2114065"/>
          </a:xfrm>
          <a:custGeom>
            <a:avLst/>
            <a:gdLst/>
            <a:ahLst/>
            <a:cxnLst/>
            <a:rect r="r" b="b" t="t" l="l"/>
            <a:pathLst>
              <a:path h="2114065" w="2114065">
                <a:moveTo>
                  <a:pt x="0" y="0"/>
                </a:moveTo>
                <a:lnTo>
                  <a:pt x="2114065" y="0"/>
                </a:lnTo>
                <a:lnTo>
                  <a:pt x="2114065" y="2114065"/>
                </a:lnTo>
                <a:lnTo>
                  <a:pt x="0" y="2114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36648" y="1789912"/>
            <a:ext cx="14180352" cy="7759767"/>
          </a:xfrm>
          <a:custGeom>
            <a:avLst/>
            <a:gdLst/>
            <a:ahLst/>
            <a:cxnLst/>
            <a:rect r="r" b="b" t="t" l="l"/>
            <a:pathLst>
              <a:path h="7759767" w="14180352">
                <a:moveTo>
                  <a:pt x="0" y="0"/>
                </a:moveTo>
                <a:lnTo>
                  <a:pt x="14180352" y="0"/>
                </a:lnTo>
                <a:lnTo>
                  <a:pt x="14180352" y="7759767"/>
                </a:lnTo>
                <a:lnTo>
                  <a:pt x="0" y="7759767"/>
                </a:lnTo>
                <a:lnTo>
                  <a:pt x="0" y="0"/>
                </a:lnTo>
                <a:close/>
              </a:path>
            </a:pathLst>
          </a:custGeom>
          <a:blipFill>
            <a:blip r:embed="rId8"/>
            <a:stretch>
              <a:fillRect l="0" t="-3810" r="0" b="-3810"/>
            </a:stretch>
          </a:blipFill>
        </p:spPr>
      </p:sp>
      <p:sp>
        <p:nvSpPr>
          <p:cNvPr name="TextBox 9" id="9"/>
          <p:cNvSpPr txBox="true"/>
          <p:nvPr/>
        </p:nvSpPr>
        <p:spPr>
          <a:xfrm rot="0">
            <a:off x="1172009" y="470875"/>
            <a:ext cx="5990230" cy="772122"/>
          </a:xfrm>
          <a:prstGeom prst="rect">
            <a:avLst/>
          </a:prstGeom>
        </p:spPr>
        <p:txBody>
          <a:bodyPr anchor="t" rtlCol="false" tIns="0" lIns="0" bIns="0" rIns="0">
            <a:spAutoFit/>
          </a:bodyPr>
          <a:lstStyle/>
          <a:p>
            <a:pPr>
              <a:lnSpc>
                <a:spcPts val="5687"/>
              </a:lnSpc>
            </a:pPr>
            <a:r>
              <a:rPr lang="en-US" sz="6537" spc="-451">
                <a:solidFill>
                  <a:srgbClr val="12294E"/>
                </a:solidFill>
                <a:latin typeface="Nunito Bold"/>
              </a:rPr>
              <a:t>Tampilan coding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DAFW9MSMhNA</dc:identifier>
  <dcterms:modified xsi:type="dcterms:W3CDTF">2011-08-01T06:04:30Z</dcterms:modified>
  <cp:revision>1</cp:revision>
  <dc:title>Borcelle Senior Services</dc:title>
</cp:coreProperties>
</file>